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jpeg" ContentType="image/jpeg"/>
  <Default Extension="emf" ContentType="image/x-emf"/>
  <Default Extension="png" ContentType="image/png"/>
  <Default Extension="bmp" ContentType="image/bmp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1" r:id="rId3"/>
    <p:sldId id="411" r:id="rId5"/>
    <p:sldId id="382" r:id="rId6"/>
    <p:sldId id="412" r:id="rId7"/>
    <p:sldId id="413" r:id="rId8"/>
    <p:sldId id="414" r:id="rId9"/>
    <p:sldId id="415" r:id="rId10"/>
    <p:sldId id="417" r:id="rId11"/>
    <p:sldId id="419" r:id="rId12"/>
    <p:sldId id="418" r:id="rId13"/>
    <p:sldId id="420" r:id="rId14"/>
    <p:sldId id="422" r:id="rId15"/>
    <p:sldId id="421" r:id="rId16"/>
    <p:sldId id="423" r:id="rId17"/>
    <p:sldId id="424" r:id="rId18"/>
    <p:sldId id="425" r:id="rId19"/>
    <p:sldId id="426" r:id="rId20"/>
    <p:sldId id="427" r:id="rId21"/>
    <p:sldId id="428" r:id="rId22"/>
    <p:sldId id="429" r:id="rId23"/>
    <p:sldId id="430" r:id="rId24"/>
    <p:sldId id="431" r:id="rId25"/>
    <p:sldId id="432" r:id="rId26"/>
    <p:sldId id="297" r:id="rId27"/>
    <p:sldId id="433" r:id="rId28"/>
    <p:sldId id="435" r:id="rId29"/>
    <p:sldId id="434" r:id="rId30"/>
    <p:sldId id="436" r:id="rId31"/>
    <p:sldId id="438" r:id="rId32"/>
    <p:sldId id="437" r:id="rId33"/>
    <p:sldId id="439" r:id="rId34"/>
    <p:sldId id="440" r:id="rId35"/>
    <p:sldId id="442" r:id="rId36"/>
    <p:sldId id="443" r:id="rId37"/>
    <p:sldId id="444" r:id="rId38"/>
    <p:sldId id="441" r:id="rId39"/>
    <p:sldId id="377" r:id="rId40"/>
    <p:sldId id="445" r:id="rId41"/>
    <p:sldId id="446" r:id="rId42"/>
    <p:sldId id="380" r:id="rId43"/>
    <p:sldId id="447" r:id="rId44"/>
    <p:sldId id="448" r:id="rId45"/>
    <p:sldId id="449" r:id="rId46"/>
    <p:sldId id="451" r:id="rId47"/>
    <p:sldId id="450" r:id="rId48"/>
    <p:sldId id="452" r:id="rId49"/>
    <p:sldId id="453" r:id="rId50"/>
    <p:sldId id="455" r:id="rId51"/>
    <p:sldId id="454" r:id="rId52"/>
    <p:sldId id="457" r:id="rId53"/>
    <p:sldId id="456" r:id="rId54"/>
    <p:sldId id="458" r:id="rId55"/>
    <p:sldId id="459" r:id="rId56"/>
    <p:sldId id="460" r:id="rId57"/>
    <p:sldId id="461" r:id="rId58"/>
    <p:sldId id="463" r:id="rId59"/>
    <p:sldId id="462" r:id="rId60"/>
    <p:sldId id="464" r:id="rId61"/>
    <p:sldId id="465" r:id="rId62"/>
    <p:sldId id="467" r:id="rId63"/>
    <p:sldId id="466" r:id="rId64"/>
    <p:sldId id="468" r:id="rId65"/>
    <p:sldId id="469" r:id="rId66"/>
    <p:sldId id="471" r:id="rId67"/>
    <p:sldId id="472" r:id="rId68"/>
    <p:sldId id="470" r:id="rId69"/>
    <p:sldId id="473" r:id="rId70"/>
    <p:sldId id="475" r:id="rId71"/>
    <p:sldId id="474" r:id="rId72"/>
    <p:sldId id="476" r:id="rId73"/>
    <p:sldId id="477" r:id="rId74"/>
    <p:sldId id="478" r:id="rId75"/>
    <p:sldId id="479" r:id="rId76"/>
    <p:sldId id="480" r:id="rId77"/>
    <p:sldId id="481" r:id="rId78"/>
    <p:sldId id="482" r:id="rId79"/>
    <p:sldId id="484" r:id="rId80"/>
    <p:sldId id="483" r:id="rId81"/>
    <p:sldId id="485" r:id="rId82"/>
    <p:sldId id="486" r:id="rId83"/>
    <p:sldId id="487" r:id="rId84"/>
    <p:sldId id="489" r:id="rId85"/>
    <p:sldId id="490" r:id="rId86"/>
    <p:sldId id="488" r:id="rId87"/>
    <p:sldId id="491" r:id="rId88"/>
    <p:sldId id="492" r:id="rId89"/>
    <p:sldId id="494" r:id="rId90"/>
    <p:sldId id="493" r:id="rId91"/>
    <p:sldId id="495" r:id="rId92"/>
    <p:sldId id="496" r:id="rId93"/>
    <p:sldId id="498" r:id="rId94"/>
    <p:sldId id="497" r:id="rId95"/>
    <p:sldId id="500" r:id="rId96"/>
    <p:sldId id="499" r:id="rId97"/>
    <p:sldId id="501" r:id="rId98"/>
  </p:sldIdLst>
  <p:sldSz cx="12192000" cy="6858000"/>
  <p:notesSz cx="6858000" cy="9144000"/>
  <p:custDataLst>
    <p:tags r:id="rId10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D0D0"/>
    <a:srgbClr val="9F604C"/>
    <a:srgbClr val="D8816A"/>
    <a:srgbClr val="FBF6F4"/>
    <a:srgbClr val="B5C9C7"/>
    <a:srgbClr val="1E315F"/>
    <a:srgbClr val="A1C5DA"/>
    <a:srgbClr val="224AAF"/>
    <a:srgbClr val="A8828A"/>
    <a:srgbClr val="EACA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196" autoAdjust="0"/>
  </p:normalViewPr>
  <p:slideViewPr>
    <p:cSldViewPr snapToGrid="0">
      <p:cViewPr>
        <p:scale>
          <a:sx n="90" d="100"/>
          <a:sy n="90" d="100"/>
        </p:scale>
        <p:origin x="-1314" y="-57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presProps" Target="presProps.xml"/><Relationship Id="rId98" Type="http://schemas.openxmlformats.org/officeDocument/2006/relationships/slide" Target="slides/slide95.xml"/><Relationship Id="rId97" Type="http://schemas.openxmlformats.org/officeDocument/2006/relationships/slide" Target="slides/slide94.xml"/><Relationship Id="rId96" Type="http://schemas.openxmlformats.org/officeDocument/2006/relationships/slide" Target="slides/slide93.xml"/><Relationship Id="rId95" Type="http://schemas.openxmlformats.org/officeDocument/2006/relationships/slide" Target="slides/slide92.xml"/><Relationship Id="rId94" Type="http://schemas.openxmlformats.org/officeDocument/2006/relationships/slide" Target="slides/slide91.xml"/><Relationship Id="rId93" Type="http://schemas.openxmlformats.org/officeDocument/2006/relationships/slide" Target="slides/slide90.xml"/><Relationship Id="rId92" Type="http://schemas.openxmlformats.org/officeDocument/2006/relationships/slide" Target="slides/slide89.xml"/><Relationship Id="rId91" Type="http://schemas.openxmlformats.org/officeDocument/2006/relationships/slide" Target="slides/slide88.xml"/><Relationship Id="rId90" Type="http://schemas.openxmlformats.org/officeDocument/2006/relationships/slide" Target="slides/slide87.xml"/><Relationship Id="rId9" Type="http://schemas.openxmlformats.org/officeDocument/2006/relationships/slide" Target="slides/slide6.xml"/><Relationship Id="rId89" Type="http://schemas.openxmlformats.org/officeDocument/2006/relationships/slide" Target="slides/slide86.xml"/><Relationship Id="rId88" Type="http://schemas.openxmlformats.org/officeDocument/2006/relationships/slide" Target="slides/slide85.xml"/><Relationship Id="rId87" Type="http://schemas.openxmlformats.org/officeDocument/2006/relationships/slide" Target="slides/slide84.xml"/><Relationship Id="rId86" Type="http://schemas.openxmlformats.org/officeDocument/2006/relationships/slide" Target="slides/slide83.xml"/><Relationship Id="rId85" Type="http://schemas.openxmlformats.org/officeDocument/2006/relationships/slide" Target="slides/slide82.xml"/><Relationship Id="rId84" Type="http://schemas.openxmlformats.org/officeDocument/2006/relationships/slide" Target="slides/slide81.xml"/><Relationship Id="rId83" Type="http://schemas.openxmlformats.org/officeDocument/2006/relationships/slide" Target="slides/slide80.xml"/><Relationship Id="rId82" Type="http://schemas.openxmlformats.org/officeDocument/2006/relationships/slide" Target="slides/slide79.xml"/><Relationship Id="rId81" Type="http://schemas.openxmlformats.org/officeDocument/2006/relationships/slide" Target="slides/slide78.xml"/><Relationship Id="rId80" Type="http://schemas.openxmlformats.org/officeDocument/2006/relationships/slide" Target="slides/slide77.xml"/><Relationship Id="rId8" Type="http://schemas.openxmlformats.org/officeDocument/2006/relationships/slide" Target="slides/slide5.xml"/><Relationship Id="rId79" Type="http://schemas.openxmlformats.org/officeDocument/2006/relationships/slide" Target="slides/slide76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4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2" Type="http://schemas.openxmlformats.org/officeDocument/2006/relationships/tags" Target="tags/tag1.xml"/><Relationship Id="rId101" Type="http://schemas.openxmlformats.org/officeDocument/2006/relationships/tableStyles" Target="tableStyles.xml"/><Relationship Id="rId100" Type="http://schemas.openxmlformats.org/officeDocument/2006/relationships/viewProps" Target="view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media/>
</file>

<file path=ppt/media/image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9.png>
</file>

<file path=ppt/media/image40.png>
</file>

<file path=ppt/media/image41.png>
</file>

<file path=ppt/media/image42.png>
</file>

<file path=ppt/media/image7.bmp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28C2D0-6731-4BCC-A5F4-AE7B812F1F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7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2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3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9963096" y="70089"/>
            <a:ext cx="2228904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DotNet</a:t>
            </a:r>
            <a:r>
              <a:rPr lang="zh-CN" altLang="en-US" sz="1200" b="1" dirty="0"/>
              <a:t>编程技术</a:t>
            </a:r>
            <a:endParaRPr lang="zh-CN" altLang="en-US" sz="12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  <p:sp>
        <p:nvSpPr>
          <p:cNvPr id="13" name="TextBox 12"/>
          <p:cNvSpPr txBox="1"/>
          <p:nvPr userDrawn="1"/>
        </p:nvSpPr>
        <p:spPr>
          <a:xfrm>
            <a:off x="9963096" y="70089"/>
            <a:ext cx="2228904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ym typeface="+mn-ea"/>
              </a:rPr>
              <a:t>DotNet</a:t>
            </a:r>
            <a:r>
              <a:rPr lang="zh-CN" altLang="en-US" sz="1200" b="1" dirty="0">
                <a:sym typeface="+mn-ea"/>
              </a:rPr>
              <a:t>编程技术</a:t>
            </a:r>
            <a:endParaRPr lang="zh-CN" altLang="en-US" sz="12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3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emf"/><Relationship Id="rId1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5.emf"/><Relationship Id="rId1" Type="http://schemas.openxmlformats.org/officeDocument/2006/relationships/oleObject" Target="../embeddings/oleObject2.bin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3.v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7.bmp"/><Relationship Id="rId2" Type="http://schemas.openxmlformats.org/officeDocument/2006/relationships/image" Target="../media/image6.emf"/><Relationship Id="rId1" Type="http://schemas.openxmlformats.org/officeDocument/2006/relationships/oleObject" Target="../embeddings/oleObject3.bin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4.bin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5.v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0.emf"/><Relationship Id="rId2" Type="http://schemas.openxmlformats.org/officeDocument/2006/relationships/oleObject" Target="../embeddings/oleObject5.bin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6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1.emf"/><Relationship Id="rId1" Type="http://schemas.openxmlformats.org/officeDocument/2006/relationships/oleObject" Target="../embeddings/oleObject6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7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1.emf"/><Relationship Id="rId1" Type="http://schemas.openxmlformats.org/officeDocument/2006/relationships/oleObject" Target="../embeddings/oleObject7.bin"/></Relationships>
</file>

<file path=ppt/slides/_rels/slide4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hyperlink" Target="&#12304;&#20363;9.2&#12305;&#31243;&#24207;&#30340;&#23436;&#25972;&#28304;&#20195;&#30721;.txt" TargetMode="External"/><Relationship Id="rId1" Type="http://schemas.openxmlformats.org/officeDocument/2006/relationships/image" Target="../media/image23.png"/></Relationships>
</file>

<file path=ppt/slides/_rels/slide63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8.v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5.emf"/><Relationship Id="rId2" Type="http://schemas.openxmlformats.org/officeDocument/2006/relationships/oleObject" Target="../embeddings/oleObject8.bin"/><Relationship Id="rId1" Type="http://schemas.openxmlformats.org/officeDocument/2006/relationships/image" Target="../media/image24.png"/></Relationships>
</file>

<file path=ppt/slides/_rels/slide6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hyperlink" Target="&#34920;9.10&#65374;&#34920;9.12.docx" TargetMode="Externa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7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9.png"/><Relationship Id="rId2" Type="http://schemas.openxmlformats.org/officeDocument/2006/relationships/hyperlink" Target="&#12304;&#20363;9.3&#12305;&#31243;&#24207;&#30340;&#23436;&#25972;&#28304;&#20195;&#30721;.txt" TargetMode="External"/><Relationship Id="rId1" Type="http://schemas.openxmlformats.org/officeDocument/2006/relationships/image" Target="../media/image28.pn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9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1.emf"/><Relationship Id="rId1" Type="http://schemas.openxmlformats.org/officeDocument/2006/relationships/oleObject" Target="../embeddings/oleObject9.bin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2.png"/></Relationships>
</file>

<file path=ppt/slides/_rels/slide8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8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0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3.emf"/><Relationship Id="rId1" Type="http://schemas.openxmlformats.org/officeDocument/2006/relationships/oleObject" Target="../embeddings/oleObject10.bin"/></Relationships>
</file>

<file path=ppt/slides/_rels/slide8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1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4.emf"/><Relationship Id="rId1" Type="http://schemas.openxmlformats.org/officeDocument/2006/relationships/oleObject" Target="../embeddings/oleObject11.bin"/></Relationships>
</file>

<file path=ppt/slides/_rels/slide86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2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5.emf"/><Relationship Id="rId1" Type="http://schemas.openxmlformats.org/officeDocument/2006/relationships/oleObject" Target="../embeddings/oleObject12.bin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8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3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6.emf"/><Relationship Id="rId1" Type="http://schemas.openxmlformats.org/officeDocument/2006/relationships/oleObject" Target="../embeddings/oleObject13.bin"/></Relationships>
</file>

<file path=ppt/slides/_rels/slide8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4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7.emf"/><Relationship Id="rId1" Type="http://schemas.openxmlformats.org/officeDocument/2006/relationships/oleObject" Target="../embeddings/oleObject14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9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5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8.emf"/><Relationship Id="rId1" Type="http://schemas.openxmlformats.org/officeDocument/2006/relationships/oleObject" Target="../embeddings/oleObject15.bin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9.png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hyperlink" Target="&#12304;&#20363;9.4&#12305;&#31243;&#24207;&#30340;&#23436;&#25972;&#28304;&#20195;&#30721;.txt" TargetMode="Externa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1.png"/><Relationship Id="rId1" Type="http://schemas.openxmlformats.org/officeDocument/2006/relationships/image" Target="../media/image40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椭圆 44"/>
          <p:cNvSpPr/>
          <p:nvPr/>
        </p:nvSpPr>
        <p:spPr>
          <a:xfrm>
            <a:off x="1662439" y="634964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5014826" y="505235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-2329559" y="581188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3509027" y="522016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5665700" y="531588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-171822" y="668617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8114600" y="504646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2248793" y="647970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840051" y="660701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4741424" y="6548959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3754453" y="6708616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892586" y="435198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6533843" y="446495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3535515" y="65506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5291569" y="484901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4196822" y="61813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7422754" y="48603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-2770520" y="5433506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109224" y="45023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416196" y="662710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2653946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4109224" y="509293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3126439" y="672360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6672188" y="491683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5588727" y="490045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4644849" y="453278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2684342" y="6858000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3231133" y="639620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220837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2142853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1798041" y="638108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4204636" y="474940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5889529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3360747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427783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1541049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5545213" y="4966477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3958102" y="469679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6052709" y="52839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1952131" y="690154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-827225" y="6530088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6855005" y="5218960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410833" y="5246174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3179753" y="674845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-426689" y="661646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853128" y="712425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4465518" y="548129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6611504" y="5386447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7476122" y="525402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8151944" y="5353813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075099" y="508176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2176325" y="6590766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6525860" y="502461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4617578" y="4862366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3349392" y="5128159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8199868" y="4887821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5691666" y="53555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8130066" y="5042374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3881916" y="50507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3672711" y="682924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6" name="椭圆 105"/>
          <p:cNvSpPr/>
          <p:nvPr/>
        </p:nvSpPr>
        <p:spPr>
          <a:xfrm>
            <a:off x="5397078" y="489396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8" name="椭圆 107"/>
          <p:cNvSpPr/>
          <p:nvPr/>
        </p:nvSpPr>
        <p:spPr>
          <a:xfrm>
            <a:off x="6147183" y="5250990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8160462" y="5136192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6916158" y="55012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1904150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1158105" y="6614760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8825472" y="512479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89080" y="659798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5" name="椭圆 114"/>
          <p:cNvSpPr/>
          <p:nvPr/>
        </p:nvSpPr>
        <p:spPr>
          <a:xfrm>
            <a:off x="1302346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5413382" y="5367948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2558564" y="4969658"/>
            <a:ext cx="1973942" cy="1973942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63000"/>
                </a:schemeClr>
              </a:gs>
              <a:gs pos="55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7698623" y="4468589"/>
            <a:ext cx="928980" cy="928980"/>
          </a:xfrm>
          <a:prstGeom prst="ellipse">
            <a:avLst/>
          </a:prstGeom>
          <a:gradFill>
            <a:gsLst>
              <a:gs pos="21000">
                <a:schemeClr val="accent1">
                  <a:lumMod val="5000"/>
                  <a:lumOff val="95000"/>
                </a:schemeClr>
              </a:gs>
              <a:gs pos="57000">
                <a:schemeClr val="bg1">
                  <a:alpha val="73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5" name="文本框 16"/>
          <p:cNvSpPr txBox="1"/>
          <p:nvPr/>
        </p:nvSpPr>
        <p:spPr>
          <a:xfrm>
            <a:off x="3360747" y="1498184"/>
            <a:ext cx="627951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第</a:t>
            </a:r>
            <a:r>
              <a:rPr lang="en-US" altLang="zh-CN" sz="5400" b="1" dirty="0" smtClean="0">
                <a:solidFill>
                  <a:srgbClr val="9F604C"/>
                </a:solidFill>
                <a:latin typeface="+mj-ea"/>
                <a:ea typeface="+mj-ea"/>
              </a:rPr>
              <a:t>15</a:t>
            </a:r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章 </a:t>
            </a:r>
            <a:r>
              <a:rPr lang="zh-CN" altLang="zh-CN" sz="5400" b="1" dirty="0" smtClean="0">
                <a:solidFill>
                  <a:srgbClr val="9F604C"/>
                </a:solidFill>
              </a:rPr>
              <a:t>数据库</a:t>
            </a:r>
            <a:r>
              <a:rPr lang="zh-CN" altLang="zh-CN" sz="5400" b="1" dirty="0">
                <a:solidFill>
                  <a:srgbClr val="9F604C"/>
                </a:solidFill>
              </a:rPr>
              <a:t>应用</a:t>
            </a:r>
            <a:endParaRPr lang="zh-CN" altLang="zh-CN" sz="5400" b="1" dirty="0">
              <a:solidFill>
                <a:srgbClr val="9F604C"/>
              </a:solidFill>
            </a:endParaRPr>
          </a:p>
        </p:txBody>
      </p:sp>
      <p:sp>
        <p:nvSpPr>
          <p:cNvPr id="120" name="文本框 16"/>
          <p:cNvSpPr txBox="1"/>
          <p:nvPr/>
        </p:nvSpPr>
        <p:spPr>
          <a:xfrm>
            <a:off x="7098979" y="3627471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/>
              <a:t>——</a:t>
            </a:r>
            <a:r>
              <a:rPr lang="zh-CN" altLang="zh-CN" sz="3200" b="1" dirty="0"/>
              <a:t>数据库基础</a:t>
            </a:r>
            <a:endParaRPr lang="zh-CN" altLang="zh-CN" sz="3200" b="1" dirty="0"/>
          </a:p>
        </p:txBody>
      </p:sp>
      <p:sp>
        <p:nvSpPr>
          <p:cNvPr id="122" name="TextBox 121"/>
          <p:cNvSpPr txBox="1"/>
          <p:nvPr/>
        </p:nvSpPr>
        <p:spPr>
          <a:xfrm>
            <a:off x="9963096" y="70089"/>
            <a:ext cx="2228904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ym typeface="+mn-ea"/>
              </a:rPr>
              <a:t>DotNet</a:t>
            </a:r>
            <a:r>
              <a:rPr lang="zh-CN" altLang="en-US" sz="1200" b="1" dirty="0">
                <a:sym typeface="+mn-ea"/>
              </a:rPr>
              <a:t>编程技术</a:t>
            </a:r>
            <a:endParaRPr lang="zh-CN" altLang="en-US" sz="12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Click="0" advTm="0">
        <p14:glitter pattern="hexago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2" dur="2714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C -0.01133 -0.10555 -0.06198 -0.18449 -0.00768 -0.31458 " pathEditMode="relative" rAng="0" ptsTypes="AA">
                                      <p:cBhvr>
                                        <p:cTn id="20" dur="3409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21 -0.05139 0.13164 -0.18125 " pathEditMode="relative" rAng="0" ptsTypes="AA">
                                      <p:cBhvr>
                                        <p:cTn id="28" dur="306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36" dur="2924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C -0.04023 -0.14422 0.01732 -0.19561 -0.00299 -0.34422 " pathEditMode="relative" rAng="0" ptsTypes="AA">
                                      <p:cBhvr>
                                        <p:cTn id="44" dur="2191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59259E-6 C 0.00377 -0.22477 0.15403 -0.14306 0.13372 -0.29121 " pathEditMode="relative" rAng="0" ptsTypes="AA">
                                      <p:cBhvr>
                                        <p:cTn id="52" dur="234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" dur="419" fill="hold">
                                          <p:stCondLst>
                                            <p:cond delay="2933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7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8" dur="38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81481E-6 C 0.03229 -0.19768 0.04193 -0.19837 0.13359 -0.2912 " pathEditMode="relative" rAng="0" ptsTypes="AA">
                                      <p:cBhvr>
                                        <p:cTn id="60" dur="2196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3" dur="314" fill="hold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" dur="3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5" dur="1" fill="hold">
                                          <p:stCondLst>
                                            <p:cond delay="251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6" dur="28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C 0.10703 -0.07315 0.10599 -0.1625 0.13359 -0.2912 " pathEditMode="relative" rAng="0" ptsTypes="AA">
                                      <p:cBhvr>
                                        <p:cTn id="68" dur="2546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1" dur="407" fill="hold">
                                          <p:stCondLst>
                                            <p:cond delay="285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" dur="40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3" dur="1" fill="hold">
                                          <p:stCondLst>
                                            <p:cond delay="3255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4" dur="37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7037E-7 C 0.00104 -0.11574 -0.11797 -0.13287 -0.09037 -0.26157 " pathEditMode="relative" rAng="0" ptsTypes="AA">
                                      <p:cBhvr>
                                        <p:cTn id="76" dur="3501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9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0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1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2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C 0.07604 -0.05301 0.06667 -0.19607 0.09635 -0.33519 " pathEditMode="relative" rAng="0" ptsTypes="AA">
                                      <p:cBhvr>
                                        <p:cTn id="84" dur="3347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7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8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9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0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C 0.06433 -0.17315 0.0767 -0.06575 0.13086 -0.23172 " pathEditMode="relative" rAng="0" ptsTypes="AA">
                                      <p:cBhvr>
                                        <p:cTn id="92" dur="218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5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6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7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8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111E-6 C -0.01471 -0.12338 -0.08021 -0.21551 -0.01002 -0.36713 " pathEditMode="relative" rAng="0" ptsTypes="AA">
                                      <p:cBhvr>
                                        <p:cTn id="100" dur="2645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3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4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5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6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C 0.00287 -0.24884 0.12019 -0.15833 0.10443 -0.32222 " pathEditMode="relative" rAng="0" ptsTypes="AA">
                                      <p:cBhvr>
                                        <p:cTn id="108" dur="2595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1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2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3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4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-0.04479 -0.16575 -0.08151 -0.08635 -0.12148 -0.25024 " pathEditMode="relative" rAng="0" ptsTypes="AA">
                                      <p:cBhvr>
                                        <p:cTn id="116" dur="2961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9" dur="273" fill="hold">
                                          <p:stCondLst>
                                            <p:cond delay="190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0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1" dur="1" fill="hold">
                                          <p:stCondLst>
                                            <p:cond delay="2181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2" dur="25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4.81481E-6 C -0.1401 -0.18587 0.06042 -0.25185 -0.01042 -0.44282 " pathEditMode="relative" rAng="0" ptsTypes="AA">
                                      <p:cBhvr>
                                        <p:cTn id="124" dur="2681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2" y="-22153"/>
                                    </p:animMotion>
                                  </p:childTnLst>
                                </p:cTn>
                              </p:par>
                              <p:par>
                                <p:cTn id="1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7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8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9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0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22222E-6 C 0.10482 -0.20695 0.17995 -0.01922 0.24831 -0.2419 " pathEditMode="relative" rAng="0" ptsTypes="AA">
                                      <p:cBhvr>
                                        <p:cTn id="132" dur="2965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5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7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8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81481E-6 C 0.00143 -0.15487 -0.16406 -0.17778 -0.12565 -0.34954 " pathEditMode="relative" rAng="0" ptsTypes="AA">
                                      <p:cBhvr>
                                        <p:cTn id="140" dur="2662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3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4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5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6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7.40741E-7 C 0.07122 -0.04398 0.06237 -0.16273 0.0901 -0.27847 " pathEditMode="relative" rAng="0" ptsTypes="AA">
                                      <p:cBhvr>
                                        <p:cTn id="148" dur="282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1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2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3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4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156" dur="3846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9" dur="334" fill="hold">
                                          <p:stCondLst>
                                            <p:cond delay="2341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0" dur="3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1" dur="1" fill="hold">
                                          <p:stCondLst>
                                            <p:cond delay="267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2" dur="30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 C 0.03229 -0.19769 0.04193 -0.19838 0.13359 -0.2912 " pathEditMode="relative" rAng="0" ptsTypes="AA">
                                      <p:cBhvr>
                                        <p:cTn id="164" dur="2813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7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8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9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0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59259E-6 C 0.00104 -0.11574 -0.11797 -0.13287 -0.09037 -0.26158 " pathEditMode="relative" rAng="0" ptsTypes="AA">
                                      <p:cBhvr>
                                        <p:cTn id="172" dur="3652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5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6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7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8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180" dur="3444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83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4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85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6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88" dur="2714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8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1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92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3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94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3.7037E-7 C 0.07604 -0.05301 0.06667 -0.19607 0.09635 -0.33519 " pathEditMode="relative" rAng="0" ptsTypes="AA">
                                      <p:cBhvr>
                                        <p:cTn id="196" dur="3347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81481E-6 C 0.0332 -0.23611 0.0431 -0.23703 0.13763 -0.34768 " pathEditMode="relative" rAng="0" ptsTypes="AA">
                                      <p:cBhvr>
                                        <p:cTn id="204" dur="351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20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7.40741E-7 C 0.00143 -0.15486 -0.16406 -0.17778 -0.12565 -0.34954 " pathEditMode="relative" rAng="0" ptsTypes="AA">
                                      <p:cBhvr>
                                        <p:cTn id="212" dur="2662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2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15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6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7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8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4.81481E-6 C 0.06472 -0.13541 0.07709 -0.05138 0.13151 -0.18125 " pathEditMode="relative" rAng="0" ptsTypes="AA">
                                      <p:cBhvr>
                                        <p:cTn id="220" dur="2229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2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23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24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25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6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228" dur="3846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1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32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33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34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236" dur="3444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4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C 0.07122 -0.04398 0.06237 -0.16273 0.0901 -0.27847 " pathEditMode="relative" rAng="0" ptsTypes="AA">
                                      <p:cBhvr>
                                        <p:cTn id="244" dur="2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2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44444E-6 C -0.01133 -0.10579 -0.06198 -0.1845 -0.00769 -0.31459 " pathEditMode="relative" rAng="0" ptsTypes="AA">
                                      <p:cBhvr>
                                        <p:cTn id="252" dur="2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7.40741E-7 C 0.06472 -0.13542 0.07709 -0.05139 0.13151 -0.18125 " pathEditMode="relative" rAng="0" ptsTypes="AA">
                                      <p:cBhvr>
                                        <p:cTn id="260" dur="2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2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6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6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268" dur="2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7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7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7 0.16263 -0.03727 " pathEditMode="relative" rAng="0" ptsTypes="AA">
                                      <p:cBhvr>
                                        <p:cTn id="276" dur="2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 C 0.00378 -0.22477 0.15391 -0.14306 0.13373 -0.2912 " pathEditMode="relative" rAng="0" ptsTypes="AA">
                                      <p:cBhvr>
                                        <p:cTn id="284" dur="2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2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C 0.03229 -0.19768 0.04193 -0.19838 0.13359 -0.2912 " pathEditMode="relative" rAng="0" ptsTypes="AA">
                                      <p:cBhvr>
                                        <p:cTn id="292" dur="2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9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C 0.10703 -0.07315 0.10599 -0.1625 0.13359 -0.2912 " pathEditMode="relative" rAng="0" ptsTypes="AA">
                                      <p:cBhvr>
                                        <p:cTn id="300" dur="2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3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0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0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0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022E-16 C 0.00104 -0.11574 -0.11797 -0.13287 -0.09037 -0.26157 " pathEditMode="relative" rAng="0" ptsTypes="AA">
                                      <p:cBhvr>
                                        <p:cTn id="308" dur="2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3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1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12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13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14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C 0.07122 -0.04399 0.06237 -0.16274 0.0901 -0.27848 " pathEditMode="relative" rAng="0" ptsTypes="AA">
                                      <p:cBhvr>
                                        <p:cTn id="316" dur="2714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3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2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11111E-6 C -0.01133 -0.10555 -0.06198 -0.18449 -0.00769 -0.31458 " pathEditMode="relative" rAng="0" ptsTypes="AA">
                                      <p:cBhvr>
                                        <p:cTn id="324" dur="3409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3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7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9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0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1 -0.13542 0.07721 -0.05139 0.13164 -0.18125 " pathEditMode="relative" rAng="0" ptsTypes="AA">
                                      <p:cBhvr>
                                        <p:cTn id="332" dur="306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3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5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6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7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8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C -0.0401 -0.14375 -0.07304 -0.07477 -0.10898 -0.21713 " pathEditMode="relative" rAng="0" ptsTypes="AA">
                                      <p:cBhvr>
                                        <p:cTn id="340" dur="3515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3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43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4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45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6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7.40741E-7 C 0.08372 -0.1206 0.14375 -0.01111 0.1983 -0.14097 " pathEditMode="relative" rAng="0" ptsTypes="AA">
                                      <p:cBhvr>
                                        <p:cTn id="348" dur="2924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1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52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3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54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7 " pathEditMode="relative" rAng="0" ptsTypes="AA">
                                      <p:cBhvr>
                                        <p:cTn id="356" dur="2415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9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0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1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2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C -0.04024 -0.14422 0.01732 -0.1956 -0.00299 -0.34422 " pathEditMode="relative" rAng="0" ptsTypes="AA">
                                      <p:cBhvr>
                                        <p:cTn id="364" dur="2191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36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7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8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9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0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59259E-6 C 0.00377 -0.22477 0.15404 -0.14305 0.13372 -0.2912 " pathEditMode="relative" rAng="0" ptsTypes="AA">
                                      <p:cBhvr>
                                        <p:cTn id="372" dur="234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3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75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6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7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8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07407E-6 C 0.07604 -0.05301 0.06667 -0.19607 0.09636 -0.33519 " pathEditMode="relative" rAng="0" ptsTypes="AA">
                                      <p:cBhvr>
                                        <p:cTn id="380" dur="3347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38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83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84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85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6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C 0.06432 -0.17315 0.07669 -0.06574 0.13086 -0.23171 " pathEditMode="relative" rAng="0" ptsTypes="AA">
                                      <p:cBhvr>
                                        <p:cTn id="388" dur="218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38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1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92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93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94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C -0.01472 -0.12338 -0.08021 -0.21551 -0.01003 -0.36713 " pathEditMode="relative" rAng="0" ptsTypes="AA">
                                      <p:cBhvr>
                                        <p:cTn id="396" dur="2645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39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9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0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1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02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6 C 0.00286 -0.24885 0.12018 -0.15834 0.10443 -0.32223 " pathEditMode="relative" rAng="0" ptsTypes="AA">
                                      <p:cBhvr>
                                        <p:cTn id="404" dur="2595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40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7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8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9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0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48148E-6 C -0.04479 -0.16551 -0.08151 -0.08634 -0.12149 -0.25023 " pathEditMode="relative" rAng="0" ptsTypes="AA">
                                      <p:cBhvr>
                                        <p:cTn id="412" dur="2961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4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5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6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7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8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96296E-6 C 0.10482 -0.20694 0.17995 -0.01921 0.24831 -0.2419 " pathEditMode="relative" rAng="0" ptsTypes="AA">
                                      <p:cBhvr>
                                        <p:cTn id="420" dur="2965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4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23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4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25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6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07407E-6 C 0.0332 -0.23612 0.0431 -0.23704 0.13763 -0.34769 " pathEditMode="relative" rAng="0" ptsTypes="AA">
                                      <p:cBhvr>
                                        <p:cTn id="428" dur="351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1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32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3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34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3.33333E-6 C 0.00143 -0.15486 -0.16407 -0.17777 -0.12566 -0.34953 " pathEditMode="relative" rAng="0" ptsTypes="AA">
                                      <p:cBhvr>
                                        <p:cTn id="436" dur="2662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4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9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0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1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2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07407E-6 C 0.07122 -0.04398 0.06237 -0.16273 0.0901 -0.27847 " pathEditMode="relative" rAng="0" ptsTypes="AA">
                                      <p:cBhvr>
                                        <p:cTn id="444" dur="282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4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7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8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9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0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C 0.00378 -0.22477 0.15404 -0.14283 0.13372 -0.29121 " pathEditMode="relative" rAng="0" ptsTypes="AA">
                                      <p:cBhvr>
                                        <p:cTn id="452" dur="2298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55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6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7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8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460" dur="3846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4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63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64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65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6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C 0.00104 -0.11574 -0.11797 -0.13287 -0.09036 -0.26158 " pathEditMode="relative" rAng="0" ptsTypes="AA">
                                      <p:cBhvr>
                                        <p:cTn id="468" dur="3652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4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1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72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73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74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6 C 0.1069 -0.07314 0.10586 -0.1625 0.13359 -0.2912 " pathEditMode="relative" rAng="0" ptsTypes="AA">
                                      <p:cBhvr>
                                        <p:cTn id="476" dur="3444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9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0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1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82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7037E-6 C 0.07605 -0.05301 0.06667 -0.19606 0.09636 -0.33518 " pathEditMode="relative" rAng="0" ptsTypes="AA">
                                      <p:cBhvr>
                                        <p:cTn id="484" dur="3347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4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7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8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9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0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0.03321 -0.23612 0.0431 -0.23704 0.13763 -0.34769 " pathEditMode="relative" rAng="0" ptsTypes="AA">
                                      <p:cBhvr>
                                        <p:cTn id="492" dur="351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5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7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8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33333E-6 C 0.00144 -0.15486 -0.16406 -0.17778 -0.12565 -0.34954 " pathEditMode="relative" rAng="0" ptsTypes="AA">
                                      <p:cBhvr>
                                        <p:cTn id="500" dur="2662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5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03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4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05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6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2 -0.13542 0.07709 -0.05139 0.13152 -0.18125 " pathEditMode="relative" rAng="0" ptsTypes="AA">
                                      <p:cBhvr>
                                        <p:cTn id="508" dur="2229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1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12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3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14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4 C 0.09908 -0.05741 0.07317 0.02847 0.16263 -0.03727 " pathEditMode="relative" rAng="0" ptsTypes="AA">
                                      <p:cBhvr>
                                        <p:cTn id="516" dur="3846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7037E-7 C 0.07122 -0.04398 0.06237 -0.16273 0.0901 -0.27847 " pathEditMode="relative" rAng="0" ptsTypes="AA">
                                      <p:cBhvr>
                                        <p:cTn id="524" dur="23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5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08 -0.05139 0.13151 -0.18125 " pathEditMode="relative" rAng="0" ptsTypes="AA">
                                      <p:cBhvr>
                                        <p:cTn id="532" dur="2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3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540" dur="23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4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4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4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C 0.00378 -0.22477 0.15391 -0.14306 0.13372 -0.2912 " pathEditMode="relative" rAng="0" ptsTypes="AA">
                                      <p:cBhvr>
                                        <p:cTn id="548" dur="23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5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5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7037E-7 C 0.03229 -0.19768 0.04193 -0.19838 0.13359 -0.2912 " pathEditMode="relative" rAng="0" ptsTypes="AA">
                                      <p:cBhvr>
                                        <p:cTn id="556" dur="2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6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3.33333E-6 C 0.00104 -0.11574 -0.11797 -0.13287 -0.09037 -0.26158 " pathEditMode="relative" rAng="0" ptsTypes="AA">
                                      <p:cBhvr>
                                        <p:cTn id="564" dur="23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565" presetID="6" presetClass="emph" presetSubtype="0" repeatCount="indefinite" decel="10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6" dur="1250" fill="hold"/>
                                        <p:tgtEl>
                                          <p:spTgt spid="1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67" presetID="35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96 1.48148E-6 " pathEditMode="relative" rAng="0" ptsTypes="AA">
                                      <p:cBhvr>
                                        <p:cTn id="568" dur="7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92" y="0"/>
                                    </p:animMotion>
                                  </p:childTnLst>
                                </p:cTn>
                              </p:par>
                              <p:par>
                                <p:cTn id="569" presetID="35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18 1.48148E-6 " pathEditMode="relative" rAng="0" ptsTypes="AA">
                                      <p:cBhvr>
                                        <p:cTn id="570" dur="7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53" y="0"/>
                                    </p:animMotion>
                                  </p:childTnLst>
                                </p:cTn>
                              </p:par>
                              <p:par>
                                <p:cTn id="5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3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4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6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9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0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1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2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6" grpId="0" animBg="1"/>
      <p:bldP spid="106" grpId="1" animBg="1"/>
      <p:bldP spid="108" grpId="0" animBg="1"/>
      <p:bldP spid="108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8" grpId="0" animBg="1"/>
      <p:bldP spid="118" grpId="1" animBg="1"/>
      <p:bldP spid="105" grpId="0"/>
      <p:bldP spid="12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SQL</a:t>
            </a:r>
            <a:r>
              <a:rPr lang="zh-CN" altLang="zh-CN" sz="2800" b="1" dirty="0"/>
              <a:t>语言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201479" y="1286540"/>
            <a:ext cx="9707526" cy="2116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>
              <a:lnSpc>
                <a:spcPct val="150000"/>
              </a:lnSpc>
            </a:pPr>
            <a:r>
              <a:rPr lang="en-US" altLang="zh-CN" dirty="0"/>
              <a:t>SQL</a:t>
            </a:r>
            <a:r>
              <a:rPr lang="zh-CN" altLang="zh-CN" dirty="0"/>
              <a:t>语言由</a:t>
            </a:r>
            <a:r>
              <a:rPr lang="en-US" altLang="zh-CN" dirty="0"/>
              <a:t>3</a:t>
            </a:r>
            <a:r>
              <a:rPr lang="zh-CN" altLang="zh-CN" dirty="0"/>
              <a:t>部分组成：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zh-CN" b="1" dirty="0"/>
              <a:t>（</a:t>
            </a:r>
            <a:r>
              <a:rPr lang="en-US" altLang="zh-CN" b="1" dirty="0"/>
              <a:t>1</a:t>
            </a:r>
            <a:r>
              <a:rPr lang="zh-CN" altLang="zh-CN" b="1" dirty="0"/>
              <a:t>）数据定义语言（</a:t>
            </a:r>
            <a:r>
              <a:rPr lang="en-US" altLang="zh-CN" b="1" dirty="0"/>
              <a:t>DDL</a:t>
            </a:r>
            <a:r>
              <a:rPr lang="zh-CN" altLang="zh-CN" b="1" dirty="0"/>
              <a:t>）。</a:t>
            </a:r>
            <a:endParaRPr lang="zh-CN" altLang="zh-CN" b="1" dirty="0"/>
          </a:p>
          <a:p>
            <a:pPr indent="446405">
              <a:lnSpc>
                <a:spcPct val="150000"/>
              </a:lnSpc>
            </a:pPr>
            <a:r>
              <a:rPr lang="zh-CN" altLang="zh-CN" dirty="0"/>
              <a:t>用于执行数据库定义的任务，对数据库及其中的各种对象进行创建、删除、修改等操作。数据库对象主要包括：表、默认约束、规则、视图、触发器、存储过程等。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zh-CN" dirty="0"/>
              <a:t>例如，在</a:t>
            </a:r>
            <a:r>
              <a:rPr lang="en-US" altLang="zh-CN" dirty="0"/>
              <a:t>SQL</a:t>
            </a:r>
            <a:r>
              <a:rPr lang="zh-CN" altLang="zh-CN" dirty="0"/>
              <a:t>语言中，创建一个新数据库的基本语法格式如下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774030" y="3418395"/>
            <a:ext cx="8498626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CREATE DATABASE </a:t>
            </a:r>
            <a:r>
              <a:rPr lang="zh-CN" altLang="zh-CN" dirty="0"/>
              <a:t>数据库名</a:t>
            </a:r>
            <a:endParaRPr lang="zh-CN" altLang="zh-CN" dirty="0"/>
          </a:p>
        </p:txBody>
      </p:sp>
      <p:sp>
        <p:nvSpPr>
          <p:cNvPr id="5" name="TextBox 4"/>
          <p:cNvSpPr txBox="1"/>
          <p:nvPr/>
        </p:nvSpPr>
        <p:spPr>
          <a:xfrm>
            <a:off x="1180210" y="3897789"/>
            <a:ext cx="9622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数据库名在服务器中必须唯一，并且要符合标识符的命名规则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SQL</a:t>
            </a:r>
            <a:r>
              <a:rPr lang="zh-CN" altLang="zh-CN" sz="2800" b="1" dirty="0"/>
              <a:t>语言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31358" y="1286540"/>
            <a:ext cx="9909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b="1" dirty="0"/>
              <a:t>（</a:t>
            </a:r>
            <a:r>
              <a:rPr lang="en-US" altLang="zh-CN" b="1" dirty="0"/>
              <a:t>2</a:t>
            </a:r>
            <a:r>
              <a:rPr lang="zh-CN" altLang="zh-CN" b="1" dirty="0"/>
              <a:t>）数据操纵语言（</a:t>
            </a:r>
            <a:r>
              <a:rPr lang="en-US" altLang="zh-CN" b="1" dirty="0"/>
              <a:t>DML</a:t>
            </a:r>
            <a:r>
              <a:rPr lang="zh-CN" altLang="zh-CN" b="1" dirty="0"/>
              <a:t>）。</a:t>
            </a:r>
            <a:endParaRPr lang="zh-CN" altLang="zh-CN" b="1" dirty="0"/>
          </a:p>
          <a:p>
            <a:pPr indent="446405"/>
            <a:r>
              <a:rPr lang="zh-CN" altLang="zh-CN" dirty="0"/>
              <a:t>用于操纵数据库中各种对象，包括检索和修改数据等操作。常用的</a:t>
            </a:r>
            <a:r>
              <a:rPr lang="en-US" altLang="zh-CN" dirty="0"/>
              <a:t>DML</a:t>
            </a:r>
            <a:r>
              <a:rPr lang="zh-CN" altLang="zh-CN" dirty="0"/>
              <a:t>有：</a:t>
            </a:r>
            <a:r>
              <a:rPr lang="en-US" altLang="zh-CN" dirty="0"/>
              <a:t>INSERT</a:t>
            </a:r>
            <a:r>
              <a:rPr lang="zh-CN" altLang="zh-CN" dirty="0"/>
              <a:t>（插入数据）、</a:t>
            </a:r>
            <a:r>
              <a:rPr lang="en-US" altLang="zh-CN" dirty="0"/>
              <a:t>DELETE</a:t>
            </a:r>
            <a:r>
              <a:rPr lang="zh-CN" altLang="zh-CN" dirty="0"/>
              <a:t>（删除数据）、</a:t>
            </a:r>
            <a:r>
              <a:rPr lang="en-US" altLang="zh-CN" dirty="0"/>
              <a:t>UPDATE</a:t>
            </a:r>
            <a:r>
              <a:rPr lang="zh-CN" altLang="zh-CN" dirty="0"/>
              <a:t>（更新数据）等。</a:t>
            </a:r>
            <a:endParaRPr lang="zh-CN" altLang="zh-CN" dirty="0"/>
          </a:p>
          <a:p>
            <a:pPr indent="446405"/>
            <a:r>
              <a:rPr lang="zh-CN" altLang="zh-CN" dirty="0"/>
              <a:t>例如，用</a:t>
            </a:r>
            <a:r>
              <a:rPr lang="en-US" altLang="zh-CN" dirty="0"/>
              <a:t>INSERT</a:t>
            </a:r>
            <a:r>
              <a:rPr lang="zh-CN" altLang="zh-CN" dirty="0"/>
              <a:t>可添加记录到表中，语法形式如下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563757" y="2506730"/>
            <a:ext cx="8919945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INSERT INTO </a:t>
            </a:r>
            <a:r>
              <a:rPr lang="zh-CN" altLang="zh-CN" dirty="0"/>
              <a:t>表名 </a:t>
            </a:r>
            <a:r>
              <a:rPr lang="en-US" altLang="zh-CN" dirty="0"/>
              <a:t>[(</a:t>
            </a:r>
            <a:r>
              <a:rPr lang="zh-CN" altLang="zh-CN" dirty="0"/>
              <a:t>字段名表</a:t>
            </a:r>
            <a:r>
              <a:rPr lang="en-US" altLang="zh-CN" dirty="0"/>
              <a:t>)] VALUES (</a:t>
            </a:r>
            <a:r>
              <a:rPr lang="zh-CN" altLang="zh-CN" dirty="0"/>
              <a:t>表值</a:t>
            </a:r>
            <a:r>
              <a:rPr lang="en-US" altLang="zh-CN" dirty="0"/>
              <a:t>)</a:t>
            </a:r>
            <a:endParaRPr lang="zh-CN" altLang="zh-CN" dirty="0"/>
          </a:p>
        </p:txBody>
      </p:sp>
      <p:sp>
        <p:nvSpPr>
          <p:cNvPr id="5" name="矩形 4"/>
          <p:cNvSpPr/>
          <p:nvPr/>
        </p:nvSpPr>
        <p:spPr>
          <a:xfrm>
            <a:off x="1563757" y="2915353"/>
            <a:ext cx="48013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现向</a:t>
            </a:r>
            <a:r>
              <a:rPr lang="en-US" altLang="zh-CN" dirty="0"/>
              <a:t>XSB</a:t>
            </a:r>
            <a:r>
              <a:rPr lang="zh-CN" altLang="zh-CN" dirty="0"/>
              <a:t>添加一条记录，并给所有字段赋值：</a:t>
            </a:r>
            <a:endParaRPr lang="zh-CN" altLang="zh-CN" dirty="0"/>
          </a:p>
        </p:txBody>
      </p:sp>
      <p:sp>
        <p:nvSpPr>
          <p:cNvPr id="6" name="圆角矩形 5"/>
          <p:cNvSpPr/>
          <p:nvPr/>
        </p:nvSpPr>
        <p:spPr>
          <a:xfrm>
            <a:off x="1563756" y="3284685"/>
            <a:ext cx="8919945" cy="374571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US" altLang="zh-CN" sz="1600" dirty="0"/>
              <a:t>INSERT INTO XSB VALUES('171241', '</a:t>
            </a:r>
            <a:r>
              <a:rPr lang="zh-CN" altLang="zh-CN" sz="1600" dirty="0"/>
              <a:t>罗林琳</a:t>
            </a:r>
            <a:r>
              <a:rPr lang="en-US" altLang="zh-CN" sz="1600" dirty="0"/>
              <a:t>', '</a:t>
            </a:r>
            <a:r>
              <a:rPr lang="zh-CN" altLang="zh-CN" sz="1600" dirty="0"/>
              <a:t>女</a:t>
            </a:r>
            <a:r>
              <a:rPr lang="en-US" altLang="zh-CN" sz="1600" dirty="0"/>
              <a:t>', '2000-01-30', '</a:t>
            </a:r>
            <a:r>
              <a:rPr lang="zh-CN" altLang="zh-CN" sz="1600" dirty="0"/>
              <a:t>通信工程</a:t>
            </a:r>
            <a:r>
              <a:rPr lang="en-US" altLang="zh-CN" sz="1600" dirty="0"/>
              <a:t>', 50, '</a:t>
            </a:r>
            <a:r>
              <a:rPr lang="zh-CN" altLang="zh-CN" sz="1600" dirty="0"/>
              <a:t>转专业学习</a:t>
            </a:r>
            <a:r>
              <a:rPr lang="en-US" altLang="zh-CN" sz="1600" dirty="0"/>
              <a:t>')</a:t>
            </a:r>
            <a:endParaRPr lang="zh-CN" altLang="zh-CN" sz="1600" dirty="0"/>
          </a:p>
        </p:txBody>
      </p:sp>
      <p:sp>
        <p:nvSpPr>
          <p:cNvPr id="7" name="矩形 6"/>
          <p:cNvSpPr/>
          <p:nvPr/>
        </p:nvSpPr>
        <p:spPr>
          <a:xfrm>
            <a:off x="1563757" y="3697575"/>
            <a:ext cx="5852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如果向</a:t>
            </a:r>
            <a:r>
              <a:rPr lang="en-US" altLang="zh-CN" dirty="0"/>
              <a:t>XSB</a:t>
            </a:r>
            <a:r>
              <a:rPr lang="zh-CN" altLang="zh-CN" dirty="0"/>
              <a:t>添加的记录只给其中</a:t>
            </a:r>
            <a:r>
              <a:rPr lang="en-US" altLang="zh-CN" dirty="0"/>
              <a:t>3</a:t>
            </a:r>
            <a:r>
              <a:rPr lang="zh-CN" altLang="zh-CN" dirty="0"/>
              <a:t>个字段赋值，则写为：</a:t>
            </a:r>
            <a:endParaRPr lang="zh-CN" altLang="zh-CN" dirty="0"/>
          </a:p>
        </p:txBody>
      </p:sp>
      <p:sp>
        <p:nvSpPr>
          <p:cNvPr id="8" name="圆角矩形 7"/>
          <p:cNvSpPr/>
          <p:nvPr/>
        </p:nvSpPr>
        <p:spPr>
          <a:xfrm>
            <a:off x="1563757" y="4066907"/>
            <a:ext cx="8919944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INSERT INTO XSB (XH, XM, ZY) VALUES(’171241’, ’</a:t>
            </a:r>
            <a:r>
              <a:rPr lang="zh-CN" altLang="zh-CN" dirty="0"/>
              <a:t>罗林琳</a:t>
            </a:r>
            <a:r>
              <a:rPr lang="en-US" altLang="zh-CN" dirty="0"/>
              <a:t>’, ’</a:t>
            </a:r>
            <a:r>
              <a:rPr lang="zh-CN" altLang="zh-CN" dirty="0"/>
              <a:t>通信工程</a:t>
            </a:r>
            <a:r>
              <a:rPr lang="en-US" altLang="zh-CN" dirty="0"/>
              <a:t>’)</a:t>
            </a:r>
            <a:endParaRPr lang="zh-CN" altLang="zh-CN" dirty="0"/>
          </a:p>
        </p:txBody>
      </p:sp>
      <p:sp>
        <p:nvSpPr>
          <p:cNvPr id="9" name="TextBox 8"/>
          <p:cNvSpPr txBox="1"/>
          <p:nvPr/>
        </p:nvSpPr>
        <p:spPr>
          <a:xfrm>
            <a:off x="946298" y="4550729"/>
            <a:ext cx="100796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b="1" dirty="0"/>
              <a:t>（</a:t>
            </a:r>
            <a:r>
              <a:rPr lang="en-US" altLang="zh-CN" b="1" dirty="0"/>
              <a:t>3</a:t>
            </a:r>
            <a:r>
              <a:rPr lang="zh-CN" altLang="zh-CN" b="1" dirty="0"/>
              <a:t>）数据控制语言（</a:t>
            </a:r>
            <a:r>
              <a:rPr lang="en-US" altLang="zh-CN" b="1" dirty="0"/>
              <a:t>DCL</a:t>
            </a:r>
            <a:r>
              <a:rPr lang="zh-CN" altLang="zh-CN" b="1" dirty="0"/>
              <a:t>）</a:t>
            </a:r>
            <a:r>
              <a:rPr lang="zh-CN" altLang="zh-CN" b="1" dirty="0" smtClean="0"/>
              <a:t>。</a:t>
            </a:r>
            <a:endParaRPr lang="en-US" altLang="zh-CN" b="1" dirty="0" smtClean="0"/>
          </a:p>
          <a:p>
            <a:pPr indent="446405"/>
            <a:r>
              <a:rPr lang="zh-CN" altLang="zh-CN" dirty="0" smtClean="0"/>
              <a:t>用于</a:t>
            </a:r>
            <a:r>
              <a:rPr lang="zh-CN" altLang="zh-CN" dirty="0"/>
              <a:t>安全管理，确定哪些用户可以查看或修改数据库中的数据。这类</a:t>
            </a:r>
            <a:r>
              <a:rPr lang="en-US" altLang="zh-CN" dirty="0"/>
              <a:t>SQL</a:t>
            </a:r>
            <a:r>
              <a:rPr lang="zh-CN" altLang="zh-CN" dirty="0"/>
              <a:t>语句有</a:t>
            </a:r>
            <a:r>
              <a:rPr lang="en-US" altLang="zh-CN" dirty="0"/>
              <a:t>GRANT</a:t>
            </a:r>
            <a:r>
              <a:rPr lang="zh-CN" altLang="zh-CN" dirty="0"/>
              <a:t>、</a:t>
            </a:r>
            <a:r>
              <a:rPr lang="en-US" altLang="zh-CN" dirty="0"/>
              <a:t>REVOKE</a:t>
            </a:r>
            <a:r>
              <a:rPr lang="zh-CN" altLang="zh-CN" dirty="0"/>
              <a:t>、</a:t>
            </a:r>
            <a:r>
              <a:rPr lang="en-US" altLang="zh-CN" dirty="0"/>
              <a:t>COMMIT</a:t>
            </a:r>
            <a:r>
              <a:rPr lang="zh-CN" altLang="zh-CN" dirty="0"/>
              <a:t>、</a:t>
            </a:r>
            <a:r>
              <a:rPr lang="en-US" altLang="zh-CN" dirty="0"/>
              <a:t>ROLLBACK</a:t>
            </a:r>
            <a:r>
              <a:rPr lang="zh-CN" altLang="zh-CN" dirty="0"/>
              <a:t>等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</p:cSld>
  <p:clrMapOvr>
    <a:masterClrMapping/>
  </p:clrMapOvr>
  <p:transition spd="slow" advClick="0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03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2402958" y="3397964"/>
            <a:ext cx="8420986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zh-CN" altLang="zh-CN" sz="2800" b="1" dirty="0"/>
              <a:t>使用</a:t>
            </a:r>
            <a:r>
              <a:rPr lang="en-US" altLang="zh-CN" sz="2800" b="1" dirty="0"/>
              <a:t>Visual Studio</a:t>
            </a:r>
            <a:r>
              <a:rPr lang="zh-CN" altLang="zh-CN" sz="2800" b="1" dirty="0"/>
              <a:t>平台创建</a:t>
            </a:r>
            <a:r>
              <a:rPr lang="en-US" altLang="zh-CN" sz="2800" b="1" dirty="0"/>
              <a:t>SQL Server</a:t>
            </a:r>
            <a:r>
              <a:rPr lang="zh-CN" altLang="zh-CN" sz="2800" b="1" dirty="0"/>
              <a:t>数据库</a:t>
            </a:r>
            <a:endParaRPr lang="zh-CN" altLang="zh-CN" sz="2800" b="1" dirty="0"/>
          </a:p>
        </p:txBody>
      </p:sp>
      <p:sp>
        <p:nvSpPr>
          <p:cNvPr id="2" name="矩形 1"/>
          <p:cNvSpPr/>
          <p:nvPr/>
        </p:nvSpPr>
        <p:spPr>
          <a:xfrm>
            <a:off x="3912775" y="4020501"/>
            <a:ext cx="1707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</a:rPr>
              <a:t>1</a:t>
            </a:r>
            <a:r>
              <a:rPr lang="zh-CN" altLang="zh-CN" b="1" dirty="0">
                <a:solidFill>
                  <a:srgbClr val="0070C0"/>
                </a:solidFill>
              </a:rPr>
              <a:t>．创建数据库</a:t>
            </a:r>
            <a:endParaRPr lang="zh-CN" altLang="zh-CN" b="1" dirty="0">
              <a:solidFill>
                <a:srgbClr val="0070C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5719218" y="4020501"/>
            <a:ext cx="1242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</a:rPr>
              <a:t>2</a:t>
            </a:r>
            <a:r>
              <a:rPr lang="zh-CN" altLang="zh-CN" b="1" dirty="0">
                <a:solidFill>
                  <a:srgbClr val="0070C0"/>
                </a:solidFill>
              </a:rPr>
              <a:t>．创建表</a:t>
            </a:r>
            <a:endParaRPr lang="zh-CN" altLang="zh-CN" b="1" dirty="0">
              <a:solidFill>
                <a:srgbClr val="0070C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7123455" y="4020501"/>
            <a:ext cx="14750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</a:rPr>
              <a:t>3</a:t>
            </a:r>
            <a:r>
              <a:rPr lang="zh-CN" altLang="zh-CN" b="1" dirty="0">
                <a:solidFill>
                  <a:srgbClr val="0070C0"/>
                </a:solidFill>
              </a:rPr>
              <a:t>．录入数据</a:t>
            </a:r>
            <a:endParaRPr lang="zh-CN" altLang="zh-CN" b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1</a:t>
            </a:r>
            <a:r>
              <a:rPr lang="zh-CN" altLang="zh-CN" sz="2800" b="1" dirty="0"/>
              <a:t>．创建数据库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116419" y="1275906"/>
            <a:ext cx="9760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）启动</a:t>
            </a:r>
            <a:r>
              <a:rPr lang="en-US" altLang="zh-CN" dirty="0"/>
              <a:t>VS 2015</a:t>
            </a:r>
            <a:r>
              <a:rPr lang="zh-CN" altLang="zh-CN" dirty="0"/>
              <a:t>，选择主菜单【视图】→【</a:t>
            </a:r>
            <a:r>
              <a:rPr lang="en-US" altLang="zh-CN" dirty="0"/>
              <a:t>SQL Server</a:t>
            </a:r>
            <a:r>
              <a:rPr lang="zh-CN" altLang="zh-CN" dirty="0"/>
              <a:t>对象资源管理器】，打开“</a:t>
            </a:r>
            <a:r>
              <a:rPr lang="en-US" altLang="zh-CN" dirty="0"/>
              <a:t>SQL Server</a:t>
            </a:r>
            <a:r>
              <a:rPr lang="zh-CN" altLang="zh-CN" dirty="0"/>
              <a:t>对象资源管理器”窗口，在其中展开“</a:t>
            </a:r>
            <a:r>
              <a:rPr lang="en-US" altLang="zh-CN" dirty="0"/>
              <a:t>SQL Server</a:t>
            </a:r>
            <a:r>
              <a:rPr lang="zh-CN" altLang="zh-CN" dirty="0"/>
              <a:t>”→“</a:t>
            </a:r>
            <a:r>
              <a:rPr lang="en-US" altLang="zh-CN" dirty="0"/>
              <a:t>(</a:t>
            </a:r>
            <a:r>
              <a:rPr lang="en-US" altLang="zh-CN" dirty="0" err="1"/>
              <a:t>localdb</a:t>
            </a:r>
            <a:r>
              <a:rPr lang="en-US" altLang="zh-CN" dirty="0"/>
              <a:t>)\</a:t>
            </a:r>
            <a:r>
              <a:rPr lang="en-US" altLang="zh-CN" dirty="0" err="1"/>
              <a:t>MSSQLLocalDB</a:t>
            </a:r>
            <a:r>
              <a:rPr lang="en-US" altLang="zh-CN" dirty="0"/>
              <a:t> (SQL Server 12.0.2000 - SKY-20170412TPH\Administrator)</a:t>
            </a:r>
            <a:r>
              <a:rPr lang="zh-CN" altLang="zh-CN" dirty="0"/>
              <a:t>”→“数据库”→“系统数据库”节点，可看到已经默认存在的系统数据库，如图</a:t>
            </a:r>
            <a:r>
              <a:rPr lang="en-US" altLang="zh-CN" dirty="0"/>
              <a:t>9.1</a:t>
            </a:r>
            <a:r>
              <a:rPr lang="zh-CN" altLang="zh-CN" dirty="0"/>
              <a:t>所示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2987749" y="2476235"/>
          <a:ext cx="5837274" cy="34995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7" name="Visio" r:id="rId1" imgW="8813800" imgH="5295900" progId="Visio.Drawing.11">
                  <p:embed/>
                </p:oleObj>
              </mc:Choice>
              <mc:Fallback>
                <p:oleObj name="Visio" r:id="rId1" imgW="8813800" imgH="52959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7749" y="2476235"/>
                        <a:ext cx="5837274" cy="349953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1</a:t>
            </a:r>
            <a:r>
              <a:rPr lang="zh-CN" altLang="zh-CN" sz="2800" b="1" dirty="0"/>
              <a:t>．创建数据库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148316" y="1297172"/>
            <a:ext cx="97075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）右键单击“数据库”节点，选择【添加新数据库】选项，在弹出【创建数据库】对话框的“数据库名称”栏填写数据库名为“</a:t>
            </a:r>
            <a:r>
              <a:rPr lang="en-US" altLang="zh-CN" dirty="0"/>
              <a:t>XSCJDB</a:t>
            </a:r>
            <a:r>
              <a:rPr lang="zh-CN" altLang="zh-CN" dirty="0"/>
              <a:t>”，单击【确定】按钮，可看到在原“数据库”节点下多了“</a:t>
            </a:r>
            <a:r>
              <a:rPr lang="en-US" altLang="zh-CN" dirty="0"/>
              <a:t>XSCJDB</a:t>
            </a:r>
            <a:r>
              <a:rPr lang="zh-CN" altLang="zh-CN" dirty="0"/>
              <a:t>”项，如图</a:t>
            </a:r>
            <a:r>
              <a:rPr lang="en-US" altLang="zh-CN" dirty="0"/>
              <a:t>9.2</a:t>
            </a:r>
            <a:r>
              <a:rPr lang="zh-CN" altLang="zh-CN" dirty="0"/>
              <a:t>所示，表示数据库创建成功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2339162" y="2339163"/>
          <a:ext cx="7697972" cy="26112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1" name="Visio" r:id="rId1" imgW="11734800" imgH="3975100" progId="Visio.Drawing.11">
                  <p:embed/>
                </p:oleObj>
              </mc:Choice>
              <mc:Fallback>
                <p:oleObj name="Visio" r:id="rId1" imgW="11734800" imgH="39751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9162" y="2339163"/>
                        <a:ext cx="7697972" cy="261127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1</a:t>
            </a:r>
            <a:r>
              <a:rPr lang="zh-CN" altLang="zh-CN" sz="2800" b="1" dirty="0"/>
              <a:t>．创建数据库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861237" y="1339702"/>
            <a:ext cx="10132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）右键单击数据库实例节点，选择【新建查询】选项，在查询语句编辑窗口中输入命令语句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557954" y="1739528"/>
            <a:ext cx="9042705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alter database XSCJDB collate </a:t>
            </a:r>
            <a:r>
              <a:rPr lang="en-US" altLang="zh-CN" dirty="0" err="1"/>
              <a:t>Chinese_PRC_CI_AS</a:t>
            </a:r>
            <a:r>
              <a:rPr lang="en-US" altLang="zh-CN" dirty="0"/>
              <a:t>;</a:t>
            </a:r>
            <a:endParaRPr lang="zh-CN" altLang="zh-CN" dirty="0"/>
          </a:p>
        </p:txBody>
      </p:sp>
      <p:sp>
        <p:nvSpPr>
          <p:cNvPr id="5" name="TextBox 4"/>
          <p:cNvSpPr txBox="1"/>
          <p:nvPr/>
        </p:nvSpPr>
        <p:spPr>
          <a:xfrm>
            <a:off x="1010091" y="2180050"/>
            <a:ext cx="9952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然后单击编辑窗左上角的 </a:t>
            </a:r>
            <a:r>
              <a:rPr lang="en-US" altLang="zh-CN" dirty="0"/>
              <a:t> </a:t>
            </a:r>
            <a:r>
              <a:rPr lang="en-US" altLang="zh-CN" dirty="0" smtClean="0"/>
              <a:t>    </a:t>
            </a:r>
            <a:r>
              <a:rPr lang="zh-CN" altLang="zh-CN" dirty="0" smtClean="0"/>
              <a:t>按钮</a:t>
            </a:r>
            <a:r>
              <a:rPr lang="zh-CN" altLang="zh-CN" dirty="0"/>
              <a:t>，执行该语句，如图</a:t>
            </a:r>
            <a:r>
              <a:rPr lang="en-US" altLang="zh-CN" dirty="0"/>
              <a:t>9.3</a:t>
            </a:r>
            <a:r>
              <a:rPr lang="zh-CN" altLang="zh-CN" dirty="0"/>
              <a:t>所示。这是为了将数据库编码格式设置为中文，以便稍后创建表时能正常录入中文汉字数据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2128918" y="2977117"/>
          <a:ext cx="7934164" cy="14885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6" name="Visio" r:id="rId1" imgW="13106400" imgH="2476500" progId="Visio.Drawing.11">
                  <p:embed/>
                </p:oleObj>
              </mc:Choice>
              <mc:Fallback>
                <p:oleObj name="Visio" r:id="rId1" imgW="13106400" imgH="24765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28918" y="2977117"/>
                        <a:ext cx="7934164" cy="148855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267" name="图片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6459" y="2262689"/>
            <a:ext cx="204787" cy="202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0">
        <p:checker/>
      </p:transition>
    </mc:Choice>
    <mc:Fallback>
      <p:transition spd="slow" advClick="0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2</a:t>
            </a:r>
            <a:r>
              <a:rPr lang="zh-CN" altLang="zh-CN" sz="2800" b="1" dirty="0"/>
              <a:t>．创建表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41991" y="1254642"/>
            <a:ext cx="99733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 smtClean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）在“</a:t>
            </a:r>
            <a:r>
              <a:rPr lang="en-US" altLang="zh-CN" dirty="0"/>
              <a:t>SQL Server</a:t>
            </a:r>
            <a:r>
              <a:rPr lang="zh-CN" altLang="zh-CN" dirty="0"/>
              <a:t>对象资源管理器”窗口中，展开刚创建的数据库项，右键单击“表”节点，选择【添加新表】选项，在“</a:t>
            </a:r>
            <a:r>
              <a:rPr lang="en-US" altLang="zh-CN" dirty="0" err="1"/>
              <a:t>dbo.Table</a:t>
            </a:r>
            <a:r>
              <a:rPr lang="en-US" altLang="zh-CN" dirty="0"/>
              <a:t>[</a:t>
            </a:r>
            <a:r>
              <a:rPr lang="zh-CN" altLang="zh-CN" dirty="0"/>
              <a:t>设计</a:t>
            </a:r>
            <a:r>
              <a:rPr lang="en-US" altLang="zh-CN" dirty="0"/>
              <a:t>]</a:t>
            </a:r>
            <a:r>
              <a:rPr lang="zh-CN" altLang="zh-CN" dirty="0"/>
              <a:t>”窗口中编辑设置表各列的名称、数据类型、是否允许空值及默认值等属性，在设置的过程中在窗口下部“</a:t>
            </a:r>
            <a:r>
              <a:rPr lang="en-US" altLang="zh-CN" dirty="0"/>
              <a:t>T-SQL</a:t>
            </a:r>
            <a:r>
              <a:rPr lang="zh-CN" altLang="zh-CN" dirty="0"/>
              <a:t>”子窗口中自动生成创建表所对应的</a:t>
            </a:r>
            <a:r>
              <a:rPr lang="en-US" altLang="zh-CN" dirty="0"/>
              <a:t>SQL</a:t>
            </a:r>
            <a:r>
              <a:rPr lang="zh-CN" altLang="zh-CN" dirty="0"/>
              <a:t>语句，用户也可以通过直接修改下面的语句来修改表的设置，如图</a:t>
            </a:r>
            <a:r>
              <a:rPr lang="en-US" altLang="zh-CN" dirty="0"/>
              <a:t>9.4</a:t>
            </a:r>
            <a:r>
              <a:rPr lang="zh-CN" altLang="zh-CN" dirty="0"/>
              <a:t>所示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2757377" y="2540030"/>
          <a:ext cx="6677246" cy="34849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9" name="Visio" r:id="rId1" imgW="13157200" imgH="6870700" progId="Visio.Drawing.11">
                  <p:embed/>
                </p:oleObj>
              </mc:Choice>
              <mc:Fallback>
                <p:oleObj name="Visio" r:id="rId1" imgW="13157200" imgH="68707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57377" y="2540030"/>
                        <a:ext cx="6677246" cy="348499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2</a:t>
            </a:r>
            <a:r>
              <a:rPr lang="zh-CN" altLang="zh-CN" sz="2800" b="1" dirty="0"/>
              <a:t>．创建表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56930" y="1233377"/>
            <a:ext cx="10143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）给新表设计字段和字段类型（参考前表</a:t>
            </a:r>
            <a:r>
              <a:rPr lang="en-US" altLang="zh-CN" dirty="0"/>
              <a:t>9.1</a:t>
            </a:r>
            <a:r>
              <a:rPr lang="zh-CN" altLang="zh-CN" dirty="0"/>
              <a:t>），设计完成后，在下方“</a:t>
            </a:r>
            <a:r>
              <a:rPr lang="en-US" altLang="zh-CN" dirty="0"/>
              <a:t>T-SQL</a:t>
            </a:r>
            <a:r>
              <a:rPr lang="zh-CN" altLang="zh-CN" dirty="0"/>
              <a:t>”子窗口中修改表名为“</a:t>
            </a:r>
            <a:r>
              <a:rPr lang="en-US" altLang="zh-CN" dirty="0"/>
              <a:t>XSB</a:t>
            </a:r>
            <a:r>
              <a:rPr lang="zh-CN" altLang="zh-CN" dirty="0"/>
              <a:t>”，然后单击设计窗口左上方的 </a:t>
            </a:r>
            <a:r>
              <a:rPr lang="en-US" altLang="zh-CN" dirty="0" smtClean="0"/>
              <a:t>              </a:t>
            </a:r>
            <a:r>
              <a:rPr lang="zh-CN" altLang="zh-CN" dirty="0"/>
              <a:t>按钮，如图</a:t>
            </a:r>
            <a:r>
              <a:rPr lang="en-US" altLang="zh-CN" dirty="0"/>
              <a:t>9.5</a:t>
            </a:r>
            <a:r>
              <a:rPr lang="zh-CN" altLang="zh-CN" dirty="0"/>
              <a:t>所示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pic>
        <p:nvPicPr>
          <p:cNvPr id="13314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853" y="1585026"/>
            <a:ext cx="796371" cy="237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2430611" y="2094614"/>
          <a:ext cx="7538484" cy="40637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5" name="Visio" r:id="rId2" imgW="12065000" imgH="6502400" progId="Visio.Drawing.11">
                  <p:embed/>
                </p:oleObj>
              </mc:Choice>
              <mc:Fallback>
                <p:oleObj name="Visio" r:id="rId2" imgW="12065000" imgH="6502400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0611" y="2094614"/>
                        <a:ext cx="7538484" cy="406371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2</a:t>
            </a:r>
            <a:r>
              <a:rPr lang="zh-CN" altLang="zh-CN" sz="2800" b="1" dirty="0"/>
              <a:t>．创建表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127051" y="1265274"/>
            <a:ext cx="9983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）单击 </a:t>
            </a:r>
            <a:r>
              <a:rPr lang="en-US" altLang="zh-CN" dirty="0"/>
              <a:t> </a:t>
            </a:r>
            <a:r>
              <a:rPr lang="zh-CN" altLang="zh-CN" dirty="0"/>
              <a:t>按钮后，会弹出【预览数据库更新】对话框，单击【更新数据库】按钮提交对数据库的更改，系统开始执行创建表的操作，稍等一会儿，可看到底部“数据工具操作”子窗口中显示已成功更新的提示信息，此时展开“</a:t>
            </a:r>
            <a:r>
              <a:rPr lang="en-US" altLang="zh-CN" dirty="0"/>
              <a:t>XSCJDB</a:t>
            </a:r>
            <a:r>
              <a:rPr lang="zh-CN" altLang="zh-CN" dirty="0"/>
              <a:t>”节点，可看到在“表”子节点下多了“</a:t>
            </a:r>
            <a:r>
              <a:rPr lang="en-US" altLang="zh-CN" dirty="0" err="1"/>
              <a:t>dbo.XSB</a:t>
            </a:r>
            <a:r>
              <a:rPr lang="zh-CN" altLang="zh-CN" dirty="0"/>
              <a:t>”项，表示</a:t>
            </a:r>
            <a:r>
              <a:rPr lang="en-US" altLang="zh-CN" dirty="0"/>
              <a:t>XSB</a:t>
            </a:r>
            <a:r>
              <a:rPr lang="zh-CN" altLang="zh-CN" dirty="0"/>
              <a:t>表创建成功，如图</a:t>
            </a:r>
            <a:r>
              <a:rPr lang="en-US" altLang="zh-CN" dirty="0"/>
              <a:t>9.6</a:t>
            </a:r>
            <a:r>
              <a:rPr lang="zh-CN" altLang="zh-CN" dirty="0"/>
              <a:t>所</a:t>
            </a:r>
            <a:r>
              <a:rPr lang="zh-CN" altLang="zh-CN" dirty="0" smtClean="0"/>
              <a:t>示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2764908" y="2541181"/>
          <a:ext cx="6662184" cy="3592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7" name="Visio" r:id="rId1" imgW="13474700" imgH="7251700" progId="Visio.Drawing.11">
                  <p:embed/>
                </p:oleObj>
              </mc:Choice>
              <mc:Fallback>
                <p:oleObj name="Visio" r:id="rId1" imgW="13474700" imgH="72517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64908" y="2541181"/>
                        <a:ext cx="6662184" cy="359262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2</a:t>
            </a:r>
            <a:r>
              <a:rPr lang="zh-CN" altLang="zh-CN" sz="2800" b="1" dirty="0"/>
              <a:t>．创建表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105786" y="1360967"/>
            <a:ext cx="9696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542925"/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）以同样的方法创建</a:t>
            </a:r>
            <a:r>
              <a:rPr lang="en-US" altLang="zh-CN" dirty="0"/>
              <a:t>KCB</a:t>
            </a:r>
            <a:r>
              <a:rPr lang="zh-CN" altLang="zh-CN" dirty="0"/>
              <a:t>（课程表）和</a:t>
            </a:r>
            <a:r>
              <a:rPr lang="en-US" altLang="zh-CN" dirty="0"/>
              <a:t>CJB</a:t>
            </a:r>
            <a:r>
              <a:rPr lang="zh-CN" altLang="zh-CN" dirty="0"/>
              <a:t>（成绩表），表的结构参考前表</a:t>
            </a:r>
            <a:r>
              <a:rPr lang="en-US" altLang="zh-CN" dirty="0"/>
              <a:t>9.2</a:t>
            </a:r>
            <a:r>
              <a:rPr lang="zh-CN" altLang="zh-CN" dirty="0"/>
              <a:t>和表</a:t>
            </a:r>
            <a:r>
              <a:rPr lang="en-US" altLang="zh-CN" dirty="0"/>
              <a:t>9.3</a:t>
            </a:r>
            <a:r>
              <a:rPr lang="zh-CN" altLang="zh-CN" dirty="0"/>
              <a:t>，设计界面分别如图</a:t>
            </a:r>
            <a:r>
              <a:rPr lang="en-US" altLang="zh-CN" dirty="0"/>
              <a:t>9.7</a:t>
            </a:r>
            <a:r>
              <a:rPr lang="zh-CN" altLang="zh-CN" dirty="0"/>
              <a:t>和图</a:t>
            </a:r>
            <a:r>
              <a:rPr lang="en-US" altLang="zh-CN" dirty="0"/>
              <a:t>9.8</a:t>
            </a:r>
            <a:r>
              <a:rPr lang="zh-CN" altLang="zh-CN" dirty="0"/>
              <a:t>所示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pic>
        <p:nvPicPr>
          <p:cNvPr id="15362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101" y="2211572"/>
            <a:ext cx="3943350" cy="2931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1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1431" y="2245905"/>
            <a:ext cx="3908453" cy="2931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2082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    </a:t>
            </a:r>
            <a:endParaRPr kumimoji="0" lang="en-US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37115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01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5256599" y="3397965"/>
            <a:ext cx="1984182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zh-CN" altLang="zh-CN" sz="2800" b="1" dirty="0"/>
              <a:t>关系模型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3</a:t>
            </a:r>
            <a:r>
              <a:rPr lang="zh-CN" altLang="zh-CN" sz="2800" b="1" dirty="0"/>
              <a:t>．录入数据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10093" y="1233377"/>
            <a:ext cx="10292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在“</a:t>
            </a:r>
            <a:r>
              <a:rPr lang="en-US" altLang="zh-CN" dirty="0"/>
              <a:t>SQL Server</a:t>
            </a:r>
            <a:r>
              <a:rPr lang="zh-CN" altLang="zh-CN" dirty="0"/>
              <a:t>对象资源管理器”窗口中，展开树状目录，找到并右键单击</a:t>
            </a:r>
            <a:r>
              <a:rPr lang="en-US" altLang="zh-CN" dirty="0" err="1"/>
              <a:t>dbo.XSB</a:t>
            </a:r>
            <a:r>
              <a:rPr lang="zh-CN" altLang="zh-CN" dirty="0"/>
              <a:t>表，选择【查看数据】选项，如图</a:t>
            </a:r>
            <a:r>
              <a:rPr lang="en-US" altLang="zh-CN" dirty="0"/>
              <a:t>9.9</a:t>
            </a:r>
            <a:r>
              <a:rPr lang="zh-CN" altLang="zh-CN" dirty="0"/>
              <a:t>所示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pic>
        <p:nvPicPr>
          <p:cNvPr id="16386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8291" y="1956390"/>
            <a:ext cx="3966128" cy="3647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3</a:t>
            </a:r>
            <a:r>
              <a:rPr lang="zh-CN" altLang="zh-CN" sz="2800" b="1" dirty="0"/>
              <a:t>．录入数据</a:t>
            </a:r>
            <a:endParaRPr lang="zh-CN" altLang="zh-CN" sz="2800" b="1" dirty="0"/>
          </a:p>
        </p:txBody>
      </p:sp>
      <p:sp>
        <p:nvSpPr>
          <p:cNvPr id="3" name="矩形 2"/>
          <p:cNvSpPr/>
          <p:nvPr/>
        </p:nvSpPr>
        <p:spPr>
          <a:xfrm>
            <a:off x="1402199" y="1564389"/>
            <a:ext cx="59426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进入表内容编辑模式，如图</a:t>
            </a:r>
            <a:r>
              <a:rPr lang="en-US" altLang="zh-CN" dirty="0"/>
              <a:t>9.10</a:t>
            </a:r>
            <a:r>
              <a:rPr lang="zh-CN" altLang="zh-CN" dirty="0"/>
              <a:t>所示，在其中录入数据。</a:t>
            </a:r>
            <a:endParaRPr lang="zh-CN" altLang="zh-CN" dirty="0"/>
          </a:p>
        </p:txBody>
      </p:sp>
      <p:pic>
        <p:nvPicPr>
          <p:cNvPr id="17410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9429" y="2053412"/>
            <a:ext cx="7308850" cy="1643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椭圆 44"/>
          <p:cNvSpPr/>
          <p:nvPr/>
        </p:nvSpPr>
        <p:spPr>
          <a:xfrm>
            <a:off x="1662439" y="634964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5014826" y="505235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-2329559" y="581188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3509027" y="522016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5665700" y="531588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-171822" y="668617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8114600" y="504646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2248793" y="647970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840051" y="660701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4741424" y="6548959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3754453" y="6708616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892586" y="435198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6533843" y="446495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3535515" y="65506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5291569" y="484901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4196822" y="61813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7422754" y="48603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-2770520" y="5433506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109224" y="45023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416196" y="662710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2653946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4109224" y="509293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3126439" y="672360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6672188" y="491683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5588727" y="490045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4644849" y="453278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2684342" y="6858000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3231133" y="639620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220837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2142853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1798041" y="638108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4204636" y="474940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5889529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3360747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427783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1541049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5545213" y="4966477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3958102" y="469679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6052709" y="52839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1952131" y="690154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-827225" y="6530088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6855005" y="5218960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410833" y="5246174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3179753" y="674845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-426689" y="661646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853128" y="712425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4465518" y="548129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6611504" y="5386447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7476122" y="525402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8151944" y="5353813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075099" y="508176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2176325" y="6590766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6525860" y="502461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4617578" y="4862366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3349392" y="5128159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8199868" y="4887821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5691666" y="53555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8130066" y="5042374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3881916" y="50507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3672711" y="682924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6" name="椭圆 105"/>
          <p:cNvSpPr/>
          <p:nvPr/>
        </p:nvSpPr>
        <p:spPr>
          <a:xfrm>
            <a:off x="5397078" y="489396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8" name="椭圆 107"/>
          <p:cNvSpPr/>
          <p:nvPr/>
        </p:nvSpPr>
        <p:spPr>
          <a:xfrm>
            <a:off x="6147183" y="5250990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8160462" y="5136192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6916158" y="55012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1904150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1158105" y="6614760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8825472" y="512479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89080" y="659798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5" name="椭圆 114"/>
          <p:cNvSpPr/>
          <p:nvPr/>
        </p:nvSpPr>
        <p:spPr>
          <a:xfrm>
            <a:off x="1302346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5413382" y="5367948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2558564" y="4969658"/>
            <a:ext cx="1973942" cy="1973942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63000"/>
                </a:schemeClr>
              </a:gs>
              <a:gs pos="55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7698623" y="4468589"/>
            <a:ext cx="928980" cy="928980"/>
          </a:xfrm>
          <a:prstGeom prst="ellipse">
            <a:avLst/>
          </a:prstGeom>
          <a:gradFill>
            <a:gsLst>
              <a:gs pos="21000">
                <a:schemeClr val="accent1">
                  <a:lumMod val="5000"/>
                  <a:lumOff val="95000"/>
                </a:schemeClr>
              </a:gs>
              <a:gs pos="57000">
                <a:schemeClr val="bg1">
                  <a:alpha val="73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六一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601433" y="-804776"/>
            <a:ext cx="609600" cy="609600"/>
          </a:xfrm>
          <a:prstGeom prst="rect">
            <a:avLst/>
          </a:prstGeom>
        </p:spPr>
      </p:pic>
      <p:sp>
        <p:nvSpPr>
          <p:cNvPr id="105" name="文本框 16"/>
          <p:cNvSpPr txBox="1"/>
          <p:nvPr/>
        </p:nvSpPr>
        <p:spPr>
          <a:xfrm>
            <a:off x="3360747" y="1498184"/>
            <a:ext cx="57534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第</a:t>
            </a:r>
            <a:r>
              <a:rPr lang="en-US" altLang="zh-CN" sz="5400" b="1" dirty="0" smtClean="0">
                <a:solidFill>
                  <a:srgbClr val="9F604C"/>
                </a:solidFill>
                <a:latin typeface="+mj-ea"/>
                <a:ea typeface="+mj-ea"/>
              </a:rPr>
              <a:t>9</a:t>
            </a:r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章 </a:t>
            </a:r>
            <a:r>
              <a:rPr lang="zh-CN" altLang="zh-CN" sz="5400" b="1" dirty="0" smtClean="0">
                <a:solidFill>
                  <a:srgbClr val="9F604C"/>
                </a:solidFill>
              </a:rPr>
              <a:t>数据库</a:t>
            </a:r>
            <a:r>
              <a:rPr lang="zh-CN" altLang="zh-CN" sz="5400" b="1" dirty="0">
                <a:solidFill>
                  <a:srgbClr val="9F604C"/>
                </a:solidFill>
              </a:rPr>
              <a:t>应用</a:t>
            </a:r>
            <a:endParaRPr lang="zh-CN" altLang="zh-CN" sz="5400" b="1" dirty="0">
              <a:solidFill>
                <a:srgbClr val="9F604C"/>
              </a:solidFill>
            </a:endParaRPr>
          </a:p>
        </p:txBody>
      </p:sp>
      <p:sp>
        <p:nvSpPr>
          <p:cNvPr id="120" name="文本框 16"/>
          <p:cNvSpPr txBox="1"/>
          <p:nvPr/>
        </p:nvSpPr>
        <p:spPr>
          <a:xfrm>
            <a:off x="7098979" y="3627471"/>
            <a:ext cx="36760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/>
              <a:t>——</a:t>
            </a:r>
            <a:r>
              <a:rPr lang="en-US" altLang="zh-CN" sz="3200" b="1" dirty="0"/>
              <a:t>ADO.NET</a:t>
            </a:r>
            <a:r>
              <a:rPr lang="zh-CN" altLang="zh-CN" sz="3200" b="1" dirty="0"/>
              <a:t>原理</a:t>
            </a:r>
            <a:endParaRPr lang="zh-CN" altLang="zh-CN" sz="3200" b="1" dirty="0"/>
          </a:p>
        </p:txBody>
      </p:sp>
      <p:sp>
        <p:nvSpPr>
          <p:cNvPr id="121" name="TextBox 120"/>
          <p:cNvSpPr txBox="1"/>
          <p:nvPr/>
        </p:nvSpPr>
        <p:spPr>
          <a:xfrm>
            <a:off x="7804034" y="5872988"/>
            <a:ext cx="4228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/>
              <a:t>主编：郑阿奇</a:t>
            </a:r>
            <a:endParaRPr lang="en-US" altLang="zh-CN" sz="1400" b="1" dirty="0" smtClean="0"/>
          </a:p>
          <a:p>
            <a:r>
              <a:rPr lang="zh-CN" altLang="en-US" sz="1400" b="1" dirty="0" smtClean="0"/>
              <a:t>编著：梁敬东、钱晓军、朱毅华、时跃华、赵青松</a:t>
            </a:r>
            <a:endParaRPr lang="en-US" altLang="zh-CN" sz="1400" b="1" dirty="0" smtClean="0"/>
          </a:p>
        </p:txBody>
      </p:sp>
      <p:sp>
        <p:nvSpPr>
          <p:cNvPr id="122" name="TextBox 121"/>
          <p:cNvSpPr txBox="1"/>
          <p:nvPr/>
        </p:nvSpPr>
        <p:spPr>
          <a:xfrm>
            <a:off x="9963096" y="70089"/>
            <a:ext cx="2228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/>
              <a:t>Visual C#</a:t>
            </a:r>
            <a:r>
              <a:rPr lang="zh-CN" altLang="en-US" sz="1200" b="1" dirty="0"/>
              <a:t>实用教程（第</a:t>
            </a:r>
            <a:r>
              <a:rPr lang="en-US" altLang="zh-CN" sz="1200" b="1" dirty="0"/>
              <a:t>3</a:t>
            </a:r>
            <a:r>
              <a:rPr lang="zh-CN" altLang="en-US" sz="1200" b="1" dirty="0"/>
              <a:t>版）</a:t>
            </a:r>
            <a:endParaRPr lang="zh-CN" altLang="en-US" sz="12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Click="0" advTm="0">
        <p14:glitter pattern="hexago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4" dur="2714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C -0.01133 -0.10555 -0.06198 -0.18449 -0.00768 -0.31458 " pathEditMode="relative" rAng="0" ptsTypes="AA">
                                      <p:cBhvr>
                                        <p:cTn id="22" dur="3409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21 -0.05139 0.13164 -0.18125 " pathEditMode="relative" rAng="0" ptsTypes="AA">
                                      <p:cBhvr>
                                        <p:cTn id="30" dur="306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38" dur="2924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C -0.04023 -0.14422 0.01732 -0.19561 -0.00299 -0.34422 " pathEditMode="relative" rAng="0" ptsTypes="AA">
                                      <p:cBhvr>
                                        <p:cTn id="46" dur="2191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59259E-6 C 0.00377 -0.22477 0.15403 -0.14306 0.13372 -0.29121 " pathEditMode="relative" rAng="0" ptsTypes="AA">
                                      <p:cBhvr>
                                        <p:cTn id="54" dur="234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7" dur="419" fill="hold">
                                          <p:stCondLst>
                                            <p:cond delay="2933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0" dur="38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81481E-6 C 0.03229 -0.19768 0.04193 -0.19837 0.13359 -0.2912 " pathEditMode="relative" rAng="0" ptsTypes="AA">
                                      <p:cBhvr>
                                        <p:cTn id="62" dur="2196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5" dur="314" fill="hold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6" dur="3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7" dur="1" fill="hold">
                                          <p:stCondLst>
                                            <p:cond delay="251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8" dur="28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C 0.10703 -0.07315 0.10599 -0.1625 0.13359 -0.2912 " pathEditMode="relative" rAng="0" ptsTypes="AA">
                                      <p:cBhvr>
                                        <p:cTn id="70" dur="2546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3" dur="407" fill="hold">
                                          <p:stCondLst>
                                            <p:cond delay="285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4" dur="40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5" dur="1" fill="hold">
                                          <p:stCondLst>
                                            <p:cond delay="3255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6" dur="37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7037E-7 C 0.00104 -0.11574 -0.11797 -0.13287 -0.09037 -0.26157 " pathEditMode="relative" rAng="0" ptsTypes="AA">
                                      <p:cBhvr>
                                        <p:cTn id="78" dur="3501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1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2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3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4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C 0.07604 -0.05301 0.06667 -0.19607 0.09635 -0.33519 " pathEditMode="relative" rAng="0" ptsTypes="AA">
                                      <p:cBhvr>
                                        <p:cTn id="86" dur="3347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9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0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1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2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C 0.06433 -0.17315 0.0767 -0.06575 0.13086 -0.23172 " pathEditMode="relative" rAng="0" ptsTypes="AA">
                                      <p:cBhvr>
                                        <p:cTn id="94" dur="218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7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8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9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0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111E-6 C -0.01471 -0.12338 -0.08021 -0.21551 -0.01002 -0.36713 " pathEditMode="relative" rAng="0" ptsTypes="AA">
                                      <p:cBhvr>
                                        <p:cTn id="102" dur="2645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5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6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7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8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C 0.00287 -0.24884 0.12019 -0.15833 0.10443 -0.32222 " pathEditMode="relative" rAng="0" ptsTypes="AA">
                                      <p:cBhvr>
                                        <p:cTn id="110" dur="2595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3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4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5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6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-0.04479 -0.16575 -0.08151 -0.08635 -0.12148 -0.25024 " pathEditMode="relative" rAng="0" ptsTypes="AA">
                                      <p:cBhvr>
                                        <p:cTn id="118" dur="2961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1" dur="273" fill="hold">
                                          <p:stCondLst>
                                            <p:cond delay="190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2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3" dur="1" fill="hold">
                                          <p:stCondLst>
                                            <p:cond delay="2181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4" dur="25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4.81481E-6 C -0.1401 -0.18587 0.06042 -0.25185 -0.01042 -0.44282 " pathEditMode="relative" rAng="0" ptsTypes="AA">
                                      <p:cBhvr>
                                        <p:cTn id="126" dur="2681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2" y="-22153"/>
                                    </p:animMotion>
                                  </p:childTnLst>
                                </p:cTn>
                              </p:par>
                              <p:par>
                                <p:cTn id="1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9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0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1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2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22222E-6 C 0.10482 -0.20695 0.17995 -0.01922 0.24831 -0.2419 " pathEditMode="relative" rAng="0" ptsTypes="AA">
                                      <p:cBhvr>
                                        <p:cTn id="134" dur="2965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81481E-6 C 0.00143 -0.15487 -0.16406 -0.17778 -0.12565 -0.34954 " pathEditMode="relative" rAng="0" ptsTypes="AA">
                                      <p:cBhvr>
                                        <p:cTn id="142" dur="2662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5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6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7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8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7.40741E-7 C 0.07122 -0.04398 0.06237 -0.16273 0.0901 -0.27847 " pathEditMode="relative" rAng="0" ptsTypes="AA">
                                      <p:cBhvr>
                                        <p:cTn id="150" dur="282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3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4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5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6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158" dur="3846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1" dur="334" fill="hold">
                                          <p:stCondLst>
                                            <p:cond delay="2341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2" dur="3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3" dur="1" fill="hold">
                                          <p:stCondLst>
                                            <p:cond delay="267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4" dur="30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 C 0.03229 -0.19769 0.04193 -0.19838 0.13359 -0.2912 " pathEditMode="relative" rAng="0" ptsTypes="AA">
                                      <p:cBhvr>
                                        <p:cTn id="166" dur="2813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9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0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1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2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59259E-6 C 0.00104 -0.11574 -0.11797 -0.13287 -0.09037 -0.26158 " pathEditMode="relative" rAng="0" ptsTypes="AA">
                                      <p:cBhvr>
                                        <p:cTn id="174" dur="3652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7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8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9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0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182" dur="3444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8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85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6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87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8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90" dur="2714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9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3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94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5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96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3.7037E-7 C 0.07604 -0.05301 0.06667 -0.19607 0.09635 -0.33519 " pathEditMode="relative" rAng="0" ptsTypes="AA">
                                      <p:cBhvr>
                                        <p:cTn id="198" dur="3347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9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1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2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3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4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81481E-6 C 0.0332 -0.23611 0.0431 -0.23703 0.13763 -0.34768 " pathEditMode="relative" rAng="0" ptsTypes="AA">
                                      <p:cBhvr>
                                        <p:cTn id="206" dur="351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20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9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0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1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2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7.40741E-7 C 0.00143 -0.15486 -0.16406 -0.17778 -0.12565 -0.34954 " pathEditMode="relative" rAng="0" ptsTypes="AA">
                                      <p:cBhvr>
                                        <p:cTn id="214" dur="2662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2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17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8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9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0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4.81481E-6 C 0.06472 -0.13541 0.07709 -0.05138 0.13151 -0.18125 " pathEditMode="relative" rAng="0" ptsTypes="AA">
                                      <p:cBhvr>
                                        <p:cTn id="222" dur="2229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25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26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27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8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230" dur="3846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3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3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3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238" dur="3444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4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C 0.07122 -0.04398 0.06237 -0.16273 0.0901 -0.27847 " pathEditMode="relative" rAng="0" ptsTypes="AA">
                                      <p:cBhvr>
                                        <p:cTn id="246" dur="2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2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44444E-6 C -0.01133 -0.10579 -0.06198 -0.1845 -0.00769 -0.31459 " pathEditMode="relative" rAng="0" ptsTypes="AA">
                                      <p:cBhvr>
                                        <p:cTn id="254" dur="2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7.40741E-7 C 0.06472 -0.13542 0.07709 -0.05139 0.13151 -0.18125 " pathEditMode="relative" rAng="0" ptsTypes="AA">
                                      <p:cBhvr>
                                        <p:cTn id="262" dur="2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2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6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6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270" dur="2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7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7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7 0.16263 -0.03727 " pathEditMode="relative" rAng="0" ptsTypes="AA">
                                      <p:cBhvr>
                                        <p:cTn id="278" dur="2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 C 0.00378 -0.22477 0.15391 -0.14306 0.13373 -0.2912 " pathEditMode="relative" rAng="0" ptsTypes="AA">
                                      <p:cBhvr>
                                        <p:cTn id="286" dur="2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2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C 0.03229 -0.19768 0.04193 -0.19838 0.13359 -0.2912 " pathEditMode="relative" rAng="0" ptsTypes="AA">
                                      <p:cBhvr>
                                        <p:cTn id="294" dur="2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9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C 0.10703 -0.07315 0.10599 -0.1625 0.13359 -0.2912 " pathEditMode="relative" rAng="0" ptsTypes="AA">
                                      <p:cBhvr>
                                        <p:cTn id="302" dur="2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3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0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0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0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022E-16 C 0.00104 -0.11574 -0.11797 -0.13287 -0.09037 -0.26157 " pathEditMode="relative" rAng="0" ptsTypes="AA">
                                      <p:cBhvr>
                                        <p:cTn id="310" dur="2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3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3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14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15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16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C 0.07122 -0.04399 0.06237 -0.16274 0.0901 -0.27848 " pathEditMode="relative" rAng="0" ptsTypes="AA">
                                      <p:cBhvr>
                                        <p:cTn id="318" dur="2714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3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2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11111E-6 C -0.01133 -0.10555 -0.06198 -0.18449 -0.00769 -0.31458 " pathEditMode="relative" rAng="0" ptsTypes="AA">
                                      <p:cBhvr>
                                        <p:cTn id="326" dur="3409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3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9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0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1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2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1 -0.13542 0.07721 -0.05139 0.13164 -0.18125 " pathEditMode="relative" rAng="0" ptsTypes="AA">
                                      <p:cBhvr>
                                        <p:cTn id="334" dur="306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3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7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8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9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0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C -0.0401 -0.14375 -0.07304 -0.07477 -0.10898 -0.21713 " pathEditMode="relative" rAng="0" ptsTypes="AA">
                                      <p:cBhvr>
                                        <p:cTn id="342" dur="3515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3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45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6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47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8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7.40741E-7 C 0.08372 -0.1206 0.14375 -0.01111 0.1983 -0.14097 " pathEditMode="relative" rAng="0" ptsTypes="AA">
                                      <p:cBhvr>
                                        <p:cTn id="350" dur="2924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3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54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5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56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7 " pathEditMode="relative" rAng="0" ptsTypes="AA">
                                      <p:cBhvr>
                                        <p:cTn id="358" dur="2415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1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2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3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4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C -0.04024 -0.14422 0.01732 -0.1956 -0.00299 -0.34422 " pathEditMode="relative" rAng="0" ptsTypes="AA">
                                      <p:cBhvr>
                                        <p:cTn id="366" dur="2191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36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9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0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1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2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59259E-6 C 0.00377 -0.22477 0.15404 -0.14305 0.13372 -0.2912 " pathEditMode="relative" rAng="0" ptsTypes="AA">
                                      <p:cBhvr>
                                        <p:cTn id="374" dur="234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37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77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8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9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0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07407E-6 C 0.07604 -0.05301 0.06667 -0.19607 0.09636 -0.33519 " pathEditMode="relative" rAng="0" ptsTypes="AA">
                                      <p:cBhvr>
                                        <p:cTn id="382" dur="3347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38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85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86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87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8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C 0.06432 -0.17315 0.07669 -0.06574 0.13086 -0.23171 " pathEditMode="relative" rAng="0" ptsTypes="AA">
                                      <p:cBhvr>
                                        <p:cTn id="390" dur="218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39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3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94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95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96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C -0.01472 -0.12338 -0.08021 -0.21551 -0.01003 -0.36713 " pathEditMode="relative" rAng="0" ptsTypes="AA">
                                      <p:cBhvr>
                                        <p:cTn id="398" dur="2645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39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1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2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3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04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6 C 0.00286 -0.24885 0.12018 -0.15834 0.10443 -0.32223 " pathEditMode="relative" rAng="0" ptsTypes="AA">
                                      <p:cBhvr>
                                        <p:cTn id="406" dur="2595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40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9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0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1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2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48148E-6 C -0.04479 -0.16551 -0.08151 -0.08634 -0.12149 -0.25023 " pathEditMode="relative" rAng="0" ptsTypes="AA">
                                      <p:cBhvr>
                                        <p:cTn id="414" dur="2961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4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7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8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9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0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96296E-6 C 0.10482 -0.20694 0.17995 -0.01921 0.24831 -0.2419 " pathEditMode="relative" rAng="0" ptsTypes="AA">
                                      <p:cBhvr>
                                        <p:cTn id="422" dur="2965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4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25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6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27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8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07407E-6 C 0.0332 -0.23612 0.0431 -0.23704 0.13763 -0.34769 " pathEditMode="relative" rAng="0" ptsTypes="AA">
                                      <p:cBhvr>
                                        <p:cTn id="430" dur="351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3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3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5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36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3.33333E-6 C 0.00143 -0.15486 -0.16407 -0.17777 -0.12566 -0.34953 " pathEditMode="relative" rAng="0" ptsTypes="AA">
                                      <p:cBhvr>
                                        <p:cTn id="438" dur="2662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4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1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2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3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4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07407E-6 C 0.07122 -0.04398 0.06237 -0.16273 0.0901 -0.27847 " pathEditMode="relative" rAng="0" ptsTypes="AA">
                                      <p:cBhvr>
                                        <p:cTn id="446" dur="282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4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9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0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1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2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C 0.00378 -0.22477 0.15404 -0.14283 0.13372 -0.29121 " pathEditMode="relative" rAng="0" ptsTypes="AA">
                                      <p:cBhvr>
                                        <p:cTn id="454" dur="2298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57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8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9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0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462" dur="3846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4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65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66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67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8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C 0.00104 -0.11574 -0.11797 -0.13287 -0.09036 -0.26158 " pathEditMode="relative" rAng="0" ptsTypes="AA">
                                      <p:cBhvr>
                                        <p:cTn id="470" dur="3652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4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7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7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7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6 C 0.1069 -0.07314 0.10586 -0.1625 0.13359 -0.2912 " pathEditMode="relative" rAng="0" ptsTypes="AA">
                                      <p:cBhvr>
                                        <p:cTn id="478" dur="3444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1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2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3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84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7037E-6 C 0.07605 -0.05301 0.06667 -0.19606 0.09636 -0.33518 " pathEditMode="relative" rAng="0" ptsTypes="AA">
                                      <p:cBhvr>
                                        <p:cTn id="486" dur="3347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4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0.03321 -0.23612 0.0431 -0.23704 0.13763 -0.34769 " pathEditMode="relative" rAng="0" ptsTypes="AA">
                                      <p:cBhvr>
                                        <p:cTn id="494" dur="351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33333E-6 C 0.00144 -0.15486 -0.16406 -0.17778 -0.12565 -0.34954 " pathEditMode="relative" rAng="0" ptsTypes="AA">
                                      <p:cBhvr>
                                        <p:cTn id="502" dur="2662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5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05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6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07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8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2 -0.13542 0.07709 -0.05139 0.13152 -0.18125 " pathEditMode="relative" rAng="0" ptsTypes="AA">
                                      <p:cBhvr>
                                        <p:cTn id="510" dur="2229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3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14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5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16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4 C 0.09908 -0.05741 0.07317 0.02847 0.16263 -0.03727 " pathEditMode="relative" rAng="0" ptsTypes="AA">
                                      <p:cBhvr>
                                        <p:cTn id="518" dur="3846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7037E-7 C 0.07122 -0.04398 0.06237 -0.16273 0.0901 -0.27847 " pathEditMode="relative" rAng="0" ptsTypes="AA">
                                      <p:cBhvr>
                                        <p:cTn id="526" dur="23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5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08 -0.05139 0.13151 -0.18125 " pathEditMode="relative" rAng="0" ptsTypes="AA">
                                      <p:cBhvr>
                                        <p:cTn id="534" dur="2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3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542" dur="23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4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4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C 0.00378 -0.22477 0.15391 -0.14306 0.13372 -0.2912 " pathEditMode="relative" rAng="0" ptsTypes="AA">
                                      <p:cBhvr>
                                        <p:cTn id="550" dur="23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5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5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5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7037E-7 C 0.03229 -0.19768 0.04193 -0.19838 0.13359 -0.2912 " pathEditMode="relative" rAng="0" ptsTypes="AA">
                                      <p:cBhvr>
                                        <p:cTn id="558" dur="2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6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6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3.33333E-6 C 0.00104 -0.11574 -0.11797 -0.13287 -0.09037 -0.26158 " pathEditMode="relative" rAng="0" ptsTypes="AA">
                                      <p:cBhvr>
                                        <p:cTn id="566" dur="23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567" presetID="6" presetClass="emph" presetSubtype="0" repeatCount="indefinite" decel="10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8" dur="1250" fill="hold"/>
                                        <p:tgtEl>
                                          <p:spTgt spid="1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69" presetID="35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96 1.48148E-6 " pathEditMode="relative" rAng="0" ptsTypes="AA">
                                      <p:cBhvr>
                                        <p:cTn id="570" dur="7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92" y="0"/>
                                    </p:animMotion>
                                  </p:childTnLst>
                                </p:cTn>
                              </p:par>
                              <p:par>
                                <p:cTn id="571" presetID="35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18 1.48148E-6 " pathEditMode="relative" rAng="0" ptsTypes="AA">
                                      <p:cBhvr>
                                        <p:cTn id="572" dur="7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53" y="0"/>
                                    </p:animMotion>
                                  </p:childTnLst>
                                </p:cTn>
                              </p:par>
                              <p:par>
                                <p:cTn id="5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5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6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8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4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8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6" grpId="0" animBg="1"/>
      <p:bldP spid="106" grpId="1" animBg="1"/>
      <p:bldP spid="108" grpId="0" animBg="1"/>
      <p:bldP spid="108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8" grpId="0" animBg="1"/>
      <p:bldP spid="118" grpId="1" animBg="1"/>
      <p:bldP spid="105" grpId="0"/>
      <p:bldP spid="12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01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766534" y="3397963"/>
            <a:ext cx="2732568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en-US" altLang="zh-CN" sz="2800" b="1" dirty="0"/>
              <a:t>ADO.NET</a:t>
            </a:r>
            <a:r>
              <a:rPr lang="zh-CN" altLang="zh-CN" sz="2800" b="1" dirty="0"/>
              <a:t>概述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ADO.NET</a:t>
            </a:r>
            <a:r>
              <a:rPr lang="zh-CN" altLang="zh-CN" sz="2800" b="1" dirty="0"/>
              <a:t>概述</a:t>
            </a:r>
            <a:endParaRPr lang="zh-CN" altLang="zh-CN" sz="28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1148316" y="1488558"/>
            <a:ext cx="96649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>
              <a:lnSpc>
                <a:spcPct val="150000"/>
              </a:lnSpc>
            </a:pPr>
            <a:r>
              <a:rPr lang="en-US" altLang="zh-CN" dirty="0"/>
              <a:t>ADO.NET</a:t>
            </a:r>
            <a:r>
              <a:rPr lang="zh-CN" altLang="zh-CN" dirty="0"/>
              <a:t>的名称起源于</a:t>
            </a:r>
            <a:r>
              <a:rPr lang="en-US" altLang="zh-CN" dirty="0"/>
              <a:t>ADO</a:t>
            </a:r>
            <a:r>
              <a:rPr lang="zh-CN" altLang="zh-CN" dirty="0"/>
              <a:t>（</a:t>
            </a:r>
            <a:r>
              <a:rPr lang="en-US" altLang="zh-CN" dirty="0"/>
              <a:t>ActiveX Data Objects</a:t>
            </a:r>
            <a:r>
              <a:rPr lang="zh-CN" altLang="zh-CN" dirty="0"/>
              <a:t>），这是一个</a:t>
            </a:r>
            <a:r>
              <a:rPr lang="en-US" altLang="zh-CN" dirty="0"/>
              <a:t>COM</a:t>
            </a:r>
            <a:r>
              <a:rPr lang="zh-CN" altLang="zh-CN" dirty="0"/>
              <a:t>组件库，用于在以往的</a:t>
            </a:r>
            <a:r>
              <a:rPr lang="en-US" altLang="zh-CN" dirty="0"/>
              <a:t>Microsoft</a:t>
            </a:r>
            <a:r>
              <a:rPr lang="zh-CN" altLang="zh-CN" dirty="0"/>
              <a:t>技术中访问数据。</a:t>
            </a:r>
            <a:r>
              <a:rPr lang="en-US" altLang="zh-CN" dirty="0"/>
              <a:t>ADO.NET</a:t>
            </a:r>
            <a:r>
              <a:rPr lang="zh-CN" altLang="zh-CN" dirty="0"/>
              <a:t>数据模型从</a:t>
            </a:r>
            <a:r>
              <a:rPr lang="en-US" altLang="zh-CN" dirty="0"/>
              <a:t>ADO</a:t>
            </a:r>
            <a:r>
              <a:rPr lang="zh-CN" altLang="zh-CN" dirty="0"/>
              <a:t>发展而来，但它不只是对</a:t>
            </a:r>
            <a:r>
              <a:rPr lang="en-US" altLang="zh-CN" dirty="0"/>
              <a:t>ADO</a:t>
            </a:r>
            <a:r>
              <a:rPr lang="zh-CN" altLang="zh-CN" dirty="0"/>
              <a:t>的改进，而是采用了一种全新的技术，其特点主要表现在以下几个方面：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en-US" dirty="0" smtClean="0">
                <a:sym typeface="Wingdings" panose="05000000000000000000"/>
              </a:rPr>
              <a:t> </a:t>
            </a:r>
            <a:r>
              <a:rPr lang="zh-CN" altLang="zh-CN" dirty="0" smtClean="0"/>
              <a:t>不再</a:t>
            </a:r>
            <a:r>
              <a:rPr lang="zh-CN" altLang="zh-CN" dirty="0"/>
              <a:t>采用</a:t>
            </a:r>
            <a:r>
              <a:rPr lang="en-US" altLang="zh-CN" dirty="0"/>
              <a:t>ActiveX</a:t>
            </a:r>
            <a:r>
              <a:rPr lang="zh-CN" altLang="zh-CN" dirty="0"/>
              <a:t>技术，而是与</a:t>
            </a:r>
            <a:r>
              <a:rPr lang="en-US" altLang="zh-CN" dirty="0"/>
              <a:t>.NET</a:t>
            </a:r>
            <a:r>
              <a:rPr lang="zh-CN" altLang="zh-CN" dirty="0"/>
              <a:t>框架紧密结合。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en-US" dirty="0" smtClean="0">
                <a:sym typeface="Wingdings" panose="05000000000000000000"/>
              </a:rPr>
              <a:t> </a:t>
            </a:r>
            <a:r>
              <a:rPr lang="zh-CN" altLang="zh-CN" dirty="0" smtClean="0"/>
              <a:t>包含</a:t>
            </a:r>
            <a:r>
              <a:rPr lang="zh-CN" altLang="zh-CN" dirty="0"/>
              <a:t>对</a:t>
            </a:r>
            <a:r>
              <a:rPr lang="en-US" altLang="zh-CN" dirty="0"/>
              <a:t>XML</a:t>
            </a:r>
            <a:r>
              <a:rPr lang="zh-CN" altLang="zh-CN" dirty="0"/>
              <a:t>标准的完全支持，旨在跨平台交换数据。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en-US" dirty="0" smtClean="0">
                <a:sym typeface="Wingdings" panose="05000000000000000000"/>
              </a:rPr>
              <a:t> </a:t>
            </a:r>
            <a:r>
              <a:rPr lang="zh-CN" altLang="zh-CN" dirty="0" smtClean="0"/>
              <a:t>同时</a:t>
            </a:r>
            <a:r>
              <a:rPr lang="zh-CN" altLang="zh-CN" dirty="0"/>
              <a:t>支持在线（与数据源连接）和离线（断开连接）两种工作方式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ADO.NET</a:t>
            </a:r>
            <a:r>
              <a:rPr lang="zh-CN" altLang="zh-CN" sz="2800" b="1" dirty="0"/>
              <a:t>概述</a:t>
            </a:r>
            <a:endParaRPr lang="zh-CN" altLang="zh-CN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148316" y="1307805"/>
            <a:ext cx="9771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图</a:t>
            </a:r>
            <a:r>
              <a:rPr lang="en-US" altLang="zh-CN" dirty="0"/>
              <a:t>9.11</a:t>
            </a:r>
            <a:r>
              <a:rPr lang="zh-CN" altLang="zh-CN" dirty="0"/>
              <a:t>展示了</a:t>
            </a:r>
            <a:r>
              <a:rPr lang="en-US" altLang="zh-CN" dirty="0"/>
              <a:t>ADO.NET</a:t>
            </a:r>
            <a:r>
              <a:rPr lang="zh-CN" altLang="zh-CN" dirty="0"/>
              <a:t>的架构总览。其中，数据存储区为各种类型的数据源（可以是各种数据库或</a:t>
            </a:r>
            <a:r>
              <a:rPr lang="en-US" altLang="zh-CN" dirty="0"/>
              <a:t>XML</a:t>
            </a:r>
            <a:r>
              <a:rPr lang="zh-CN" altLang="zh-CN" dirty="0"/>
              <a:t>数据）；数据提供器（程序）用于建立数据源与</a:t>
            </a:r>
            <a:r>
              <a:rPr lang="en-US" altLang="zh-CN" dirty="0"/>
              <a:t>ADO.NET</a:t>
            </a:r>
            <a:r>
              <a:rPr lang="zh-CN" altLang="zh-CN" dirty="0"/>
              <a:t>接口（数据层）之间的联系，它能连接各种类型的数据，并能按要求将数据源中的数据提供给</a:t>
            </a:r>
            <a:r>
              <a:rPr lang="en-US" altLang="zh-CN" dirty="0"/>
              <a:t>ADO.NET</a:t>
            </a:r>
            <a:r>
              <a:rPr lang="zh-CN" altLang="zh-CN" dirty="0"/>
              <a:t>接口或者向数据源返回编辑后的数据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pic>
        <p:nvPicPr>
          <p:cNvPr id="18434" name="Picture 2" descr="9t1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9784" y="2508133"/>
            <a:ext cx="4897769" cy="386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Click="0" advTm="0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02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412526" y="3408595"/>
            <a:ext cx="3388639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en-US" altLang="zh-CN" sz="2800" b="1" dirty="0"/>
              <a:t>ADO.NET</a:t>
            </a:r>
            <a:r>
              <a:rPr lang="zh-CN" altLang="zh-CN" sz="2800" b="1" dirty="0"/>
              <a:t>对象模型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ADO.NET</a:t>
            </a:r>
            <a:r>
              <a:rPr lang="zh-CN" altLang="zh-CN" sz="2800" b="1" dirty="0"/>
              <a:t>对象模型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105786" y="1446028"/>
            <a:ext cx="9579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图</a:t>
            </a:r>
            <a:r>
              <a:rPr lang="en-US" altLang="zh-CN" dirty="0"/>
              <a:t>9.12</a:t>
            </a:r>
            <a:r>
              <a:rPr lang="zh-CN" altLang="zh-CN" dirty="0"/>
              <a:t>展示了</a:t>
            </a:r>
            <a:r>
              <a:rPr lang="en-US" altLang="zh-CN" dirty="0"/>
              <a:t>ADO.NET</a:t>
            </a:r>
            <a:r>
              <a:rPr lang="zh-CN" altLang="zh-CN" dirty="0"/>
              <a:t>对象模型中的主要对象。当然，实际的</a:t>
            </a:r>
            <a:r>
              <a:rPr lang="en-US" altLang="zh-CN" dirty="0"/>
              <a:t>ADO.NET</a:t>
            </a:r>
            <a:r>
              <a:rPr lang="zh-CN" altLang="zh-CN" dirty="0"/>
              <a:t>类库是极其复杂的，但读者只需了解图</a:t>
            </a:r>
            <a:r>
              <a:rPr lang="en-US" altLang="zh-CN" dirty="0"/>
              <a:t>9.12</a:t>
            </a:r>
            <a:r>
              <a:rPr lang="zh-CN" altLang="zh-CN" dirty="0"/>
              <a:t>中几个主要对象及它们间的交互原理即可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pic>
        <p:nvPicPr>
          <p:cNvPr id="19458" name="Picture 2" descr="9t1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2840" y="2230512"/>
            <a:ext cx="7052155" cy="2864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ADO.NET</a:t>
            </a:r>
            <a:r>
              <a:rPr lang="zh-CN" altLang="zh-CN" sz="2800" b="1" dirty="0"/>
              <a:t>对象模型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244009" y="1541721"/>
            <a:ext cx="965436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下面就这几个主要对象一一做简单的介绍。</a:t>
            </a:r>
            <a:endParaRPr lang="zh-CN" altLang="zh-CN" dirty="0"/>
          </a:p>
          <a:p>
            <a:pPr indent="446405"/>
            <a:r>
              <a:rPr lang="en-US" altLang="zh-CN" b="1" dirty="0" smtClean="0">
                <a:sym typeface="Wingdings" panose="05000000000000000000"/>
              </a:rPr>
              <a:t>  </a:t>
            </a:r>
            <a:r>
              <a:rPr lang="en-US" altLang="zh-CN" b="1" dirty="0" smtClean="0"/>
              <a:t>Connection</a:t>
            </a:r>
            <a:r>
              <a:rPr lang="zh-CN" altLang="zh-CN" b="1" dirty="0"/>
              <a:t>对象</a:t>
            </a:r>
            <a:r>
              <a:rPr lang="zh-CN" altLang="zh-CN" dirty="0"/>
              <a:t>：表示与一个数据源的物理连接。它的属性决定了数据源类型、所连接到的数据库和连接字符串。</a:t>
            </a:r>
            <a:endParaRPr lang="zh-CN" altLang="zh-CN" dirty="0"/>
          </a:p>
          <a:p>
            <a:pPr indent="446405"/>
            <a:r>
              <a:rPr lang="en-US" altLang="zh-CN" b="1" dirty="0">
                <a:sym typeface="Wingdings" panose="05000000000000000000"/>
              </a:rPr>
              <a:t> </a:t>
            </a:r>
            <a:r>
              <a:rPr lang="en-US" altLang="zh-CN" dirty="0"/>
              <a:t> </a:t>
            </a:r>
            <a:r>
              <a:rPr lang="en-US" altLang="zh-CN" b="1" dirty="0" smtClean="0"/>
              <a:t>Command</a:t>
            </a:r>
            <a:r>
              <a:rPr lang="zh-CN" altLang="zh-CN" b="1" dirty="0"/>
              <a:t>对象</a:t>
            </a:r>
            <a:r>
              <a:rPr lang="zh-CN" altLang="zh-CN" dirty="0"/>
              <a:t>：代表在数据源上执行的一条</a:t>
            </a:r>
            <a:r>
              <a:rPr lang="en-US" altLang="zh-CN" dirty="0"/>
              <a:t>SQL</a:t>
            </a:r>
            <a:r>
              <a:rPr lang="zh-CN" altLang="zh-CN" dirty="0"/>
              <a:t>语句或一个存储过程。一个</a:t>
            </a:r>
            <a:r>
              <a:rPr lang="en-US" altLang="zh-CN" dirty="0"/>
              <a:t>Connection</a:t>
            </a:r>
            <a:r>
              <a:rPr lang="zh-CN" altLang="zh-CN" dirty="0"/>
              <a:t>对象可以独立地创建和执行很多不同的</a:t>
            </a:r>
            <a:r>
              <a:rPr lang="en-US" altLang="zh-CN" dirty="0"/>
              <a:t>Command</a:t>
            </a:r>
            <a:r>
              <a:rPr lang="zh-CN" altLang="zh-CN" dirty="0"/>
              <a:t>对象。</a:t>
            </a:r>
            <a:endParaRPr lang="zh-CN" altLang="zh-CN" dirty="0"/>
          </a:p>
          <a:p>
            <a:pPr indent="446405"/>
            <a:r>
              <a:rPr lang="en-US" altLang="zh-CN" b="1" dirty="0">
                <a:sym typeface="Wingdings" panose="05000000000000000000"/>
              </a:rPr>
              <a:t> </a:t>
            </a:r>
            <a:r>
              <a:rPr lang="en-US" altLang="zh-CN" dirty="0"/>
              <a:t> </a:t>
            </a:r>
            <a:r>
              <a:rPr lang="en-US" altLang="zh-CN" b="1" dirty="0" err="1" smtClean="0"/>
              <a:t>DataAdapter</a:t>
            </a:r>
            <a:r>
              <a:rPr lang="zh-CN" altLang="zh-CN" b="1" dirty="0"/>
              <a:t>对象</a:t>
            </a:r>
            <a:r>
              <a:rPr lang="zh-CN" altLang="zh-CN" dirty="0"/>
              <a:t>：又称“数据适配器”，是功能最复杂的对象，用作</a:t>
            </a:r>
            <a:r>
              <a:rPr lang="en-US" altLang="zh-CN" dirty="0"/>
              <a:t>Connection</a:t>
            </a:r>
            <a:r>
              <a:rPr lang="zh-CN" altLang="zh-CN" dirty="0"/>
              <a:t>对象和数据集之间的桥梁。它管理了</a:t>
            </a:r>
            <a:r>
              <a:rPr lang="en-US" altLang="zh-CN" dirty="0"/>
              <a:t>4</a:t>
            </a:r>
            <a:r>
              <a:rPr lang="zh-CN" altLang="zh-CN" dirty="0"/>
              <a:t>个</a:t>
            </a:r>
            <a:r>
              <a:rPr lang="en-US" altLang="zh-CN" dirty="0"/>
              <a:t>Command</a:t>
            </a:r>
            <a:r>
              <a:rPr lang="zh-CN" altLang="zh-CN" dirty="0"/>
              <a:t>对象（</a:t>
            </a:r>
            <a:r>
              <a:rPr lang="en-US" altLang="zh-CN" dirty="0" err="1"/>
              <a:t>SelectCommand</a:t>
            </a:r>
            <a:r>
              <a:rPr lang="zh-CN" altLang="zh-CN" dirty="0"/>
              <a:t>、</a:t>
            </a:r>
            <a:r>
              <a:rPr lang="en-US" altLang="zh-CN" dirty="0" err="1"/>
              <a:t>UpdateCommand</a:t>
            </a:r>
            <a:r>
              <a:rPr lang="zh-CN" altLang="zh-CN" dirty="0"/>
              <a:t>、</a:t>
            </a:r>
            <a:r>
              <a:rPr lang="en-US" altLang="zh-CN" dirty="0" err="1"/>
              <a:t>InsertCommand</a:t>
            </a:r>
            <a:r>
              <a:rPr lang="zh-CN" altLang="zh-CN" dirty="0"/>
              <a:t>和</a:t>
            </a:r>
            <a:r>
              <a:rPr lang="en-US" altLang="zh-CN" dirty="0" err="1"/>
              <a:t>DeleteCommand</a:t>
            </a:r>
            <a:r>
              <a:rPr lang="zh-CN" altLang="zh-CN" dirty="0"/>
              <a:t>），用来处理数据集和数据源的通信。其中</a:t>
            </a:r>
            <a:r>
              <a:rPr lang="en-US" altLang="zh-CN" dirty="0" err="1"/>
              <a:t>SelectCommand</a:t>
            </a:r>
            <a:r>
              <a:rPr lang="zh-CN" altLang="zh-CN" dirty="0"/>
              <a:t>对象用于填充数据集，而其他三个对象则在需要时用来更新、插入或删除数据源中的数据。</a:t>
            </a:r>
            <a:endParaRPr lang="zh-CN" altLang="zh-CN" dirty="0"/>
          </a:p>
          <a:p>
            <a:pPr indent="446405"/>
            <a:r>
              <a:rPr lang="en-US" altLang="zh-CN" b="1" dirty="0">
                <a:sym typeface="Wingdings" panose="05000000000000000000"/>
              </a:rPr>
              <a:t> </a:t>
            </a:r>
            <a:r>
              <a:rPr lang="en-US" altLang="zh-CN" dirty="0"/>
              <a:t> </a:t>
            </a:r>
            <a:r>
              <a:rPr lang="en-US" altLang="zh-CN" b="1" dirty="0" err="1" smtClean="0"/>
              <a:t>DataReader</a:t>
            </a:r>
            <a:r>
              <a:rPr lang="zh-CN" altLang="zh-CN" b="1" dirty="0"/>
              <a:t>对象</a:t>
            </a:r>
            <a:r>
              <a:rPr lang="zh-CN" altLang="zh-CN" dirty="0"/>
              <a:t>：是一种快速、低开销的对象，用于从数据源中获取仅转发的、只读的数据流，往往用来显示查询结果。它不能用代码直接创建，只能通过调用</a:t>
            </a:r>
            <a:r>
              <a:rPr lang="en-US" altLang="zh-CN" dirty="0"/>
              <a:t>Command</a:t>
            </a:r>
            <a:r>
              <a:rPr lang="zh-CN" altLang="zh-CN" dirty="0"/>
              <a:t>对象的</a:t>
            </a:r>
            <a:r>
              <a:rPr lang="en-US" altLang="zh-CN" dirty="0" err="1"/>
              <a:t>ExecuteReader</a:t>
            </a:r>
            <a:r>
              <a:rPr lang="en-US" altLang="zh-CN" dirty="0"/>
              <a:t>( )</a:t>
            </a:r>
            <a:r>
              <a:rPr lang="zh-CN" altLang="zh-CN" dirty="0"/>
              <a:t>方法来创建。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03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607038" y="3397963"/>
            <a:ext cx="3388639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zh-CN" altLang="zh-CN" sz="2800" b="1" dirty="0"/>
              <a:t>数据集与离线访问</a:t>
            </a:r>
            <a:endParaRPr lang="zh-CN" altLang="zh-CN" sz="2800" b="1" dirty="0"/>
          </a:p>
        </p:txBody>
      </p:sp>
      <p:sp>
        <p:nvSpPr>
          <p:cNvPr id="2" name="矩形 1"/>
          <p:cNvSpPr/>
          <p:nvPr/>
        </p:nvSpPr>
        <p:spPr>
          <a:xfrm>
            <a:off x="4485171" y="4031144"/>
            <a:ext cx="1242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</a:rPr>
              <a:t>1</a:t>
            </a:r>
            <a:r>
              <a:rPr lang="zh-CN" altLang="zh-CN" b="1" dirty="0">
                <a:solidFill>
                  <a:srgbClr val="0070C0"/>
                </a:solidFill>
              </a:rPr>
              <a:t>．数据集</a:t>
            </a:r>
            <a:endParaRPr lang="zh-CN" altLang="zh-CN" b="1" dirty="0">
              <a:solidFill>
                <a:srgbClr val="0070C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5798489" y="4031144"/>
            <a:ext cx="19399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</a:rPr>
              <a:t>2</a:t>
            </a:r>
            <a:r>
              <a:rPr lang="zh-CN" altLang="zh-CN" b="1" dirty="0">
                <a:solidFill>
                  <a:srgbClr val="0070C0"/>
                </a:solidFill>
              </a:rPr>
              <a:t>．离线访问原理</a:t>
            </a:r>
            <a:endParaRPr lang="zh-CN" altLang="zh-CN" b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关系模型</a:t>
            </a:r>
            <a:endParaRPr lang="zh-CN" altLang="zh-CN" sz="2800" b="1" dirty="0"/>
          </a:p>
        </p:txBody>
      </p:sp>
      <p:sp>
        <p:nvSpPr>
          <p:cNvPr id="2" name="矩形 1"/>
          <p:cNvSpPr/>
          <p:nvPr/>
        </p:nvSpPr>
        <p:spPr>
          <a:xfrm>
            <a:off x="1282995" y="1213240"/>
            <a:ext cx="9445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学生表涉及的主要信息有：学号、姓名、性别、出生日期、专业、总学分和备注，见表</a:t>
            </a:r>
            <a:r>
              <a:rPr lang="en-US" altLang="zh-CN" dirty="0"/>
              <a:t>9.1</a:t>
            </a:r>
            <a:r>
              <a:rPr lang="zh-CN" altLang="zh-CN" dirty="0"/>
              <a:t>。</a:t>
            </a:r>
            <a:endParaRPr lang="zh-CN" altLang="zh-CN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509823" y="1657000"/>
          <a:ext cx="9611832" cy="4907280"/>
        </p:xfrm>
        <a:graphic>
          <a:graphicData uri="http://schemas.openxmlformats.org/drawingml/2006/table">
            <a:tbl>
              <a:tblPr firstRow="1" firstCol="1" bandRow="1" bandCol="1"/>
              <a:tblGrid>
                <a:gridCol w="950228"/>
                <a:gridCol w="1032104"/>
                <a:gridCol w="676923"/>
                <a:gridCol w="1386133"/>
                <a:gridCol w="1237372"/>
                <a:gridCol w="1032104"/>
                <a:gridCol w="3296968"/>
              </a:tblGrid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学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姓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名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性别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出生日期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专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  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业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总 学 分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备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  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注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王林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2000-02-10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计算机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50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程明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2001-02-01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计算机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50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171103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王燕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1999-10-06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计算机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50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171104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韦严平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2000-08-26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计算机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50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171106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李方方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2000-11-20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计算机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50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171107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李明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2000-05-01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计算机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54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提前修完《数据结构》，并获学分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171108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林一帆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1999-08-05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计算机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52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已提前修完一门课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171109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张强民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1998-08-11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计算机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50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171110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张蔚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2001-07-22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计算机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50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三好生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171111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赵琳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2000-03-18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计算机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50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171113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严红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1999-08-11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计算机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48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有一门课不及格，待补考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171201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王敏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1998-06-10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通信工程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42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171202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王林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1999-01-29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通信工程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40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有一门课不及格，待补考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171203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王玉民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2000-03-26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通信工程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42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171204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马琳琳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1998-02-10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通信工程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42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171206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李计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1999-09-20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通信工程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42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171210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李红庆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1999-05-01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通信工程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44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已提前修完一门课，并获得学分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171216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孙祥欣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1998-03-09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通信工程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42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171218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孙研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2000-10-09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通信工程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42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171220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吴薇华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2000-03-18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通信工程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42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171221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刘燕敏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1999-11-12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通信工程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42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 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171241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罗林琳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女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2000-01-30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通信工程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50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  <a:cs typeface="Times New Roman" panose="02020603050405020304"/>
                        </a:rPr>
                        <a:t>转专业学习</a:t>
                      </a:r>
                      <a:endParaRPr lang="zh-CN" sz="1400" kern="100" dirty="0">
                        <a:effectLst/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1</a:t>
            </a:r>
            <a:r>
              <a:rPr lang="zh-CN" altLang="zh-CN" sz="2800" b="1" dirty="0"/>
              <a:t>．数据集</a:t>
            </a:r>
            <a:endParaRPr lang="zh-CN" altLang="zh-CN" sz="2800" b="1" dirty="0"/>
          </a:p>
        </p:txBody>
      </p:sp>
      <p:sp>
        <p:nvSpPr>
          <p:cNvPr id="3" name="矩形 2"/>
          <p:cNvSpPr/>
          <p:nvPr/>
        </p:nvSpPr>
        <p:spPr>
          <a:xfrm>
            <a:off x="1080975" y="1362096"/>
            <a:ext cx="78929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数据集实质上就是记录在内存中的数据的集合，它的结构如图</a:t>
            </a:r>
            <a:r>
              <a:rPr lang="en-US" altLang="zh-CN" dirty="0"/>
              <a:t>9.13</a:t>
            </a:r>
            <a:r>
              <a:rPr lang="zh-CN" altLang="zh-CN" dirty="0"/>
              <a:t>所示。</a:t>
            </a:r>
            <a:endParaRPr lang="zh-CN" altLang="en-US" dirty="0"/>
          </a:p>
        </p:txBody>
      </p:sp>
      <p:pic>
        <p:nvPicPr>
          <p:cNvPr id="20482" name="Picture 2" descr="9t13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5832" y="1842017"/>
            <a:ext cx="3342019" cy="3826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1</a:t>
            </a:r>
            <a:r>
              <a:rPr lang="zh-CN" altLang="zh-CN" sz="2800" b="1" dirty="0"/>
              <a:t>．数据集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41991" y="1353052"/>
            <a:ext cx="9792586" cy="4609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>
              <a:lnSpc>
                <a:spcPct val="150000"/>
              </a:lnSpc>
            </a:pPr>
            <a:r>
              <a:rPr lang="zh-CN" altLang="zh-CN" dirty="0"/>
              <a:t>下面就</a:t>
            </a:r>
            <a:r>
              <a:rPr lang="en-US" altLang="zh-CN" dirty="0" err="1"/>
              <a:t>DataTable</a:t>
            </a:r>
            <a:r>
              <a:rPr lang="zh-CN" altLang="zh-CN" dirty="0"/>
              <a:t>对象包含的三个集合加以说明：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</a:t>
            </a:r>
            <a:r>
              <a:rPr lang="en-US" altLang="zh-CN" dirty="0" smtClean="0"/>
              <a:t> </a:t>
            </a:r>
            <a:r>
              <a:rPr lang="en-US" altLang="zh-CN" b="1" dirty="0" err="1" smtClean="0"/>
              <a:t>DataRowCollection</a:t>
            </a:r>
            <a:r>
              <a:rPr lang="zh-CN" altLang="zh-CN" b="1" dirty="0"/>
              <a:t>集合：</a:t>
            </a:r>
            <a:r>
              <a:rPr lang="zh-CN" altLang="zh-CN" dirty="0"/>
              <a:t>包含的是实际数据，其中可能为空。对于每一行而言，数据表都会保留其原始值（</a:t>
            </a:r>
            <a:r>
              <a:rPr lang="en-US" altLang="zh-CN" dirty="0"/>
              <a:t>Original Value</a:t>
            </a:r>
            <a:r>
              <a:rPr lang="zh-CN" altLang="zh-CN" dirty="0"/>
              <a:t>）、当前值（</a:t>
            </a:r>
            <a:r>
              <a:rPr lang="en-US" altLang="zh-CN" dirty="0"/>
              <a:t>Current Value</a:t>
            </a:r>
            <a:r>
              <a:rPr lang="zh-CN" altLang="zh-CN" dirty="0"/>
              <a:t>）和建议值（</a:t>
            </a:r>
            <a:r>
              <a:rPr lang="en-US" altLang="zh-CN" dirty="0"/>
              <a:t>Proposed Value</a:t>
            </a:r>
            <a:r>
              <a:rPr lang="zh-CN" altLang="zh-CN" dirty="0"/>
              <a:t>），这些功能大大简化了编程任务。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 </a:t>
            </a:r>
            <a:r>
              <a:rPr lang="en-US" altLang="zh-CN" b="1" dirty="0" err="1"/>
              <a:t>DataColumnCollection</a:t>
            </a:r>
            <a:r>
              <a:rPr lang="zh-CN" altLang="zh-CN" b="1" dirty="0"/>
              <a:t>集合</a:t>
            </a:r>
            <a:r>
              <a:rPr lang="zh-CN" altLang="zh-CN" dirty="0"/>
              <a:t>：定义了组成数据表的列。除了</a:t>
            </a:r>
            <a:r>
              <a:rPr lang="en-US" altLang="zh-CN" dirty="0" err="1"/>
              <a:t>ColumnName</a:t>
            </a:r>
            <a:r>
              <a:rPr lang="zh-CN" altLang="zh-CN" dirty="0"/>
              <a:t>和</a:t>
            </a:r>
            <a:r>
              <a:rPr lang="en-US" altLang="zh-CN" dirty="0" err="1"/>
              <a:t>DataType</a:t>
            </a:r>
            <a:r>
              <a:rPr lang="zh-CN" altLang="zh-CN" dirty="0"/>
              <a:t>属性外，还可指定该列能否为空值（</a:t>
            </a:r>
            <a:r>
              <a:rPr lang="en-US" altLang="zh-CN" dirty="0" err="1"/>
              <a:t>AllowDBNull</a:t>
            </a:r>
            <a:r>
              <a:rPr lang="zh-CN" altLang="zh-CN" dirty="0"/>
              <a:t>）、限制其最大长度（</a:t>
            </a:r>
            <a:r>
              <a:rPr lang="en-US" altLang="zh-CN" dirty="0" err="1"/>
              <a:t>MaxLength</a:t>
            </a:r>
            <a:r>
              <a:rPr lang="zh-CN" altLang="zh-CN" dirty="0"/>
              <a:t>）或将它定义为可计算值的表达式（</a:t>
            </a:r>
            <a:r>
              <a:rPr lang="en-US" altLang="zh-CN" dirty="0"/>
              <a:t>Expression</a:t>
            </a:r>
            <a:r>
              <a:rPr lang="zh-CN" altLang="zh-CN" dirty="0"/>
              <a:t>）。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</a:t>
            </a:r>
            <a:r>
              <a:rPr lang="en-US" altLang="zh-CN" b="1" dirty="0" err="1"/>
              <a:t>ConstraintCollection</a:t>
            </a:r>
            <a:r>
              <a:rPr lang="zh-CN" altLang="zh-CN" b="1" dirty="0"/>
              <a:t>集合</a:t>
            </a:r>
            <a:r>
              <a:rPr lang="zh-CN" altLang="zh-CN" dirty="0"/>
              <a:t>：包含零个或多个约束。在关系数据库中，约束用来维护数据的完整性。</a:t>
            </a:r>
            <a:r>
              <a:rPr lang="en-US" altLang="zh-CN" dirty="0"/>
              <a:t>ADO.NET</a:t>
            </a:r>
            <a:r>
              <a:rPr lang="zh-CN" altLang="zh-CN" dirty="0"/>
              <a:t>支持两种形式的约束：外键约束（</a:t>
            </a:r>
            <a:r>
              <a:rPr lang="en-US" altLang="zh-CN" dirty="0"/>
              <a:t>Foreign Key Constraint</a:t>
            </a:r>
            <a:r>
              <a:rPr lang="zh-CN" altLang="zh-CN" dirty="0"/>
              <a:t>）和唯一键约束（</a:t>
            </a:r>
            <a:r>
              <a:rPr lang="en-US" altLang="zh-CN" dirty="0"/>
              <a:t>Unique Key Constraint</a:t>
            </a:r>
            <a:r>
              <a:rPr lang="zh-CN" altLang="zh-CN" dirty="0"/>
              <a:t>）。其中，外键约束维护关系的完整性（确保子表的行数据不会成为孤行）；唯一键约束维护数据的完整性（确保表中不能有相同的行）。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 dir="u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2</a:t>
            </a:r>
            <a:r>
              <a:rPr lang="zh-CN" altLang="zh-CN" sz="2800" b="1" dirty="0"/>
              <a:t>．离线访问原理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63256" y="1382233"/>
            <a:ext cx="98670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对离线访问的支持是</a:t>
            </a:r>
            <a:r>
              <a:rPr lang="en-US" altLang="zh-CN" dirty="0"/>
              <a:t>ADO.NET</a:t>
            </a:r>
            <a:r>
              <a:rPr lang="zh-CN" altLang="zh-CN" dirty="0"/>
              <a:t>的主要优势所在，它主要通过数据集</a:t>
            </a:r>
            <a:r>
              <a:rPr lang="en-US" altLang="zh-CN" dirty="0" err="1"/>
              <a:t>DataSet</a:t>
            </a:r>
            <a:r>
              <a:rPr lang="zh-CN" altLang="zh-CN" dirty="0"/>
              <a:t>对象与</a:t>
            </a:r>
            <a:r>
              <a:rPr lang="en-US" altLang="zh-CN" dirty="0" err="1"/>
              <a:t>DataAdapter</a:t>
            </a:r>
            <a:r>
              <a:rPr lang="zh-CN" altLang="zh-CN" dirty="0"/>
              <a:t>对象、</a:t>
            </a:r>
            <a:r>
              <a:rPr lang="en-US" altLang="zh-CN" dirty="0"/>
              <a:t>Connection</a:t>
            </a:r>
            <a:r>
              <a:rPr lang="zh-CN" altLang="zh-CN" dirty="0"/>
              <a:t>对象的密切配合、协同工作来实现，如图</a:t>
            </a:r>
            <a:r>
              <a:rPr lang="en-US" altLang="zh-CN" dirty="0"/>
              <a:t>9.14</a:t>
            </a:r>
            <a:r>
              <a:rPr lang="zh-CN" altLang="zh-CN" dirty="0"/>
              <a:t>所示，我们通过桥梁的物流运输过程来类比说明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pic>
        <p:nvPicPr>
          <p:cNvPr id="21506" name="Picture 2" descr="9t14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828" y="2470150"/>
            <a:ext cx="5826641" cy="3305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/>
              <a:t>2</a:t>
            </a:r>
            <a:r>
              <a:rPr lang="zh-CN" altLang="zh-CN" sz="2800" b="1" dirty="0"/>
              <a:t>．离线访问原理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116419" y="1222744"/>
            <a:ext cx="9739423" cy="2947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>
              <a:lnSpc>
                <a:spcPct val="150000"/>
              </a:lnSpc>
            </a:pPr>
            <a:r>
              <a:rPr lang="zh-CN" altLang="zh-CN" dirty="0"/>
              <a:t>① 用</a:t>
            </a:r>
            <a:r>
              <a:rPr lang="en-US" altLang="zh-CN" dirty="0"/>
              <a:t>Connection</a:t>
            </a:r>
            <a:r>
              <a:rPr lang="zh-CN" altLang="zh-CN" dirty="0"/>
              <a:t>建立数据库连接，相当于在仓库和厂房之间建起一座桥梁。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zh-CN" dirty="0"/>
              <a:t>② 创建数据集</a:t>
            </a:r>
            <a:r>
              <a:rPr lang="en-US" altLang="zh-CN" dirty="0" err="1"/>
              <a:t>DataSet</a:t>
            </a:r>
            <a:r>
              <a:rPr lang="zh-CN" altLang="zh-CN" dirty="0"/>
              <a:t>，相当于在厂房里临时搭建一个小型储备库。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zh-CN" dirty="0"/>
              <a:t>③ 用</a:t>
            </a:r>
            <a:r>
              <a:rPr lang="en-US" altLang="zh-CN" dirty="0" err="1"/>
              <a:t>DataAdapter</a:t>
            </a:r>
            <a:r>
              <a:rPr lang="zh-CN" altLang="zh-CN" dirty="0"/>
              <a:t>来填充</a:t>
            </a:r>
            <a:r>
              <a:rPr lang="en-US" altLang="zh-CN" dirty="0" err="1"/>
              <a:t>DataSet</a:t>
            </a:r>
            <a:r>
              <a:rPr lang="zh-CN" altLang="zh-CN" dirty="0"/>
              <a:t>。</a:t>
            </a:r>
            <a:r>
              <a:rPr lang="en-US" altLang="zh-CN" dirty="0" err="1"/>
              <a:t>DataAdapter</a:t>
            </a:r>
            <a:r>
              <a:rPr lang="zh-CN" altLang="zh-CN" dirty="0"/>
              <a:t>相当于一辆运货的卡车，</a:t>
            </a:r>
            <a:r>
              <a:rPr lang="en-US" altLang="zh-CN" dirty="0"/>
              <a:t>Command</a:t>
            </a:r>
            <a:r>
              <a:rPr lang="zh-CN" altLang="zh-CN" dirty="0"/>
              <a:t>就是卡车上的搬运工，一辆卡车上最多可以有四位搬运工，分别是</a:t>
            </a:r>
            <a:r>
              <a:rPr lang="en-US" altLang="zh-CN" dirty="0"/>
              <a:t>Select</a:t>
            </a:r>
            <a:r>
              <a:rPr lang="zh-CN" altLang="zh-CN" dirty="0"/>
              <a:t>、</a:t>
            </a:r>
            <a:r>
              <a:rPr lang="en-US" altLang="zh-CN" dirty="0"/>
              <a:t>Insert</a:t>
            </a:r>
            <a:r>
              <a:rPr lang="zh-CN" altLang="zh-CN" dirty="0"/>
              <a:t>、</a:t>
            </a:r>
            <a:r>
              <a:rPr lang="en-US" altLang="zh-CN" dirty="0"/>
              <a:t>Update</a:t>
            </a:r>
            <a:r>
              <a:rPr lang="zh-CN" altLang="zh-CN" dirty="0"/>
              <a:t>和</a:t>
            </a:r>
            <a:r>
              <a:rPr lang="en-US" altLang="zh-CN" dirty="0"/>
              <a:t>Delete</a:t>
            </a:r>
            <a:r>
              <a:rPr lang="zh-CN" altLang="zh-CN" dirty="0"/>
              <a:t>，每人专司其职。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zh-CN" dirty="0"/>
              <a:t>④ 程序直接对</a:t>
            </a:r>
            <a:r>
              <a:rPr lang="en-US" altLang="zh-CN" dirty="0" err="1"/>
              <a:t>DataSet</a:t>
            </a:r>
            <a:r>
              <a:rPr lang="zh-CN" altLang="zh-CN" dirty="0"/>
              <a:t>中的数据执行各种操作，正如工厂开工生产的原料是直接取自厂内的储备库一样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椭圆 44"/>
          <p:cNvSpPr/>
          <p:nvPr/>
        </p:nvSpPr>
        <p:spPr>
          <a:xfrm>
            <a:off x="1662439" y="634964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5014826" y="505235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-2329559" y="581188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3509027" y="522016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5665700" y="531588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-171822" y="668617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8114600" y="504646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2248793" y="647970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840051" y="660701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4741424" y="6548959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3754453" y="6708616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892586" y="435198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6533843" y="446495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3535515" y="65506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5291569" y="484901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4196822" y="61813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7422754" y="48603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-2770520" y="5433506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109224" y="45023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416196" y="662710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2653946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4109224" y="509293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3126439" y="672360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6672188" y="491683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5588727" y="490045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4644849" y="453278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2684342" y="6858000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3231133" y="639620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220837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2142853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1798041" y="638108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4204636" y="474940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5889529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3360747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427783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1541049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5545213" y="4966477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3958102" y="469679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6052709" y="52839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1952131" y="690154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-827225" y="6530088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6855005" y="5218960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410833" y="5246174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3179753" y="674845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-426689" y="661646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853128" y="712425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4465518" y="548129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6611504" y="5386447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7476122" y="525402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8151944" y="5353813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075099" y="508176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2176325" y="6590766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6525860" y="502461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4617578" y="4862366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3349392" y="5128159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8199868" y="4887821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5691666" y="53555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8130066" y="5042374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3881916" y="50507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3672711" y="682924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6" name="椭圆 105"/>
          <p:cNvSpPr/>
          <p:nvPr/>
        </p:nvSpPr>
        <p:spPr>
          <a:xfrm>
            <a:off x="5397078" y="489396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8" name="椭圆 107"/>
          <p:cNvSpPr/>
          <p:nvPr/>
        </p:nvSpPr>
        <p:spPr>
          <a:xfrm>
            <a:off x="6147183" y="5250990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8160462" y="5136192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6916158" y="55012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1904150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1158105" y="6614760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8825472" y="512479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89080" y="659798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5" name="椭圆 114"/>
          <p:cNvSpPr/>
          <p:nvPr/>
        </p:nvSpPr>
        <p:spPr>
          <a:xfrm>
            <a:off x="1302346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5413382" y="5367948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2558564" y="4969658"/>
            <a:ext cx="1973942" cy="1973942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63000"/>
                </a:schemeClr>
              </a:gs>
              <a:gs pos="55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7698623" y="4468589"/>
            <a:ext cx="928980" cy="928980"/>
          </a:xfrm>
          <a:prstGeom prst="ellipse">
            <a:avLst/>
          </a:prstGeom>
          <a:gradFill>
            <a:gsLst>
              <a:gs pos="21000">
                <a:schemeClr val="accent1">
                  <a:lumMod val="5000"/>
                  <a:lumOff val="95000"/>
                </a:schemeClr>
              </a:gs>
              <a:gs pos="57000">
                <a:schemeClr val="bg1">
                  <a:alpha val="73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六一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601433" y="-804776"/>
            <a:ext cx="609600" cy="609600"/>
          </a:xfrm>
          <a:prstGeom prst="rect">
            <a:avLst/>
          </a:prstGeom>
        </p:spPr>
      </p:pic>
      <p:sp>
        <p:nvSpPr>
          <p:cNvPr id="105" name="文本框 16"/>
          <p:cNvSpPr txBox="1"/>
          <p:nvPr/>
        </p:nvSpPr>
        <p:spPr>
          <a:xfrm>
            <a:off x="3360747" y="1498184"/>
            <a:ext cx="57534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第</a:t>
            </a:r>
            <a:r>
              <a:rPr lang="en-US" altLang="zh-CN" sz="5400" b="1" dirty="0" smtClean="0">
                <a:solidFill>
                  <a:srgbClr val="9F604C"/>
                </a:solidFill>
                <a:latin typeface="+mj-ea"/>
                <a:ea typeface="+mj-ea"/>
              </a:rPr>
              <a:t>9</a:t>
            </a:r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章 </a:t>
            </a:r>
            <a:r>
              <a:rPr lang="zh-CN" altLang="zh-CN" sz="5400" b="1" dirty="0" smtClean="0">
                <a:solidFill>
                  <a:srgbClr val="9F604C"/>
                </a:solidFill>
              </a:rPr>
              <a:t>数据库</a:t>
            </a:r>
            <a:r>
              <a:rPr lang="zh-CN" altLang="zh-CN" sz="5400" b="1" dirty="0">
                <a:solidFill>
                  <a:srgbClr val="9F604C"/>
                </a:solidFill>
              </a:rPr>
              <a:t>应用</a:t>
            </a:r>
            <a:endParaRPr lang="zh-CN" altLang="zh-CN" sz="5400" b="1" dirty="0">
              <a:solidFill>
                <a:srgbClr val="9F604C"/>
              </a:solidFill>
            </a:endParaRPr>
          </a:p>
        </p:txBody>
      </p:sp>
      <p:sp>
        <p:nvSpPr>
          <p:cNvPr id="120" name="文本框 16"/>
          <p:cNvSpPr txBox="1"/>
          <p:nvPr/>
        </p:nvSpPr>
        <p:spPr>
          <a:xfrm>
            <a:off x="7098979" y="3627471"/>
            <a:ext cx="3889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/>
              <a:t>——</a:t>
            </a:r>
            <a:r>
              <a:rPr lang="zh-CN" altLang="zh-CN" sz="3200" b="1" dirty="0"/>
              <a:t>创建和测试连接</a:t>
            </a:r>
            <a:endParaRPr lang="zh-CN" altLang="zh-CN" sz="3200" b="1" dirty="0"/>
          </a:p>
        </p:txBody>
      </p:sp>
      <p:sp>
        <p:nvSpPr>
          <p:cNvPr id="121" name="TextBox 120"/>
          <p:cNvSpPr txBox="1"/>
          <p:nvPr/>
        </p:nvSpPr>
        <p:spPr>
          <a:xfrm>
            <a:off x="7804034" y="5872988"/>
            <a:ext cx="4228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/>
              <a:t>主编：郑阿奇</a:t>
            </a:r>
            <a:endParaRPr lang="en-US" altLang="zh-CN" sz="1400" b="1" dirty="0" smtClean="0"/>
          </a:p>
          <a:p>
            <a:r>
              <a:rPr lang="zh-CN" altLang="en-US" sz="1400" b="1" dirty="0" smtClean="0"/>
              <a:t>编著：梁敬东、钱晓军、朱毅华、时跃华、赵青松</a:t>
            </a:r>
            <a:endParaRPr lang="en-US" altLang="zh-CN" sz="1400" b="1" dirty="0" smtClean="0"/>
          </a:p>
        </p:txBody>
      </p:sp>
      <p:sp>
        <p:nvSpPr>
          <p:cNvPr id="122" name="TextBox 121"/>
          <p:cNvSpPr txBox="1"/>
          <p:nvPr/>
        </p:nvSpPr>
        <p:spPr>
          <a:xfrm>
            <a:off x="9963096" y="70089"/>
            <a:ext cx="2228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/>
              <a:t>Visual C#</a:t>
            </a:r>
            <a:r>
              <a:rPr lang="zh-CN" altLang="en-US" sz="1200" b="1" dirty="0"/>
              <a:t>实用教程（第</a:t>
            </a:r>
            <a:r>
              <a:rPr lang="en-US" altLang="zh-CN" sz="1200" b="1" dirty="0"/>
              <a:t>3</a:t>
            </a:r>
            <a:r>
              <a:rPr lang="zh-CN" altLang="en-US" sz="1200" b="1" dirty="0"/>
              <a:t>版）</a:t>
            </a:r>
            <a:endParaRPr lang="zh-CN" altLang="en-US" sz="12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Click="0" advTm="0">
        <p14:glitter pattern="hexago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4" dur="2714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C -0.01133 -0.10555 -0.06198 -0.18449 -0.00768 -0.31458 " pathEditMode="relative" rAng="0" ptsTypes="AA">
                                      <p:cBhvr>
                                        <p:cTn id="22" dur="3409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21 -0.05139 0.13164 -0.18125 " pathEditMode="relative" rAng="0" ptsTypes="AA">
                                      <p:cBhvr>
                                        <p:cTn id="30" dur="306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38" dur="2924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C -0.04023 -0.14422 0.01732 -0.19561 -0.00299 -0.34422 " pathEditMode="relative" rAng="0" ptsTypes="AA">
                                      <p:cBhvr>
                                        <p:cTn id="46" dur="2191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59259E-6 C 0.00377 -0.22477 0.15403 -0.14306 0.13372 -0.29121 " pathEditMode="relative" rAng="0" ptsTypes="AA">
                                      <p:cBhvr>
                                        <p:cTn id="54" dur="234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7" dur="419" fill="hold">
                                          <p:stCondLst>
                                            <p:cond delay="2933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0" dur="38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81481E-6 C 0.03229 -0.19768 0.04193 -0.19837 0.13359 -0.2912 " pathEditMode="relative" rAng="0" ptsTypes="AA">
                                      <p:cBhvr>
                                        <p:cTn id="62" dur="2196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5" dur="314" fill="hold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6" dur="3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7" dur="1" fill="hold">
                                          <p:stCondLst>
                                            <p:cond delay="251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8" dur="28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C 0.10703 -0.07315 0.10599 -0.1625 0.13359 -0.2912 " pathEditMode="relative" rAng="0" ptsTypes="AA">
                                      <p:cBhvr>
                                        <p:cTn id="70" dur="2546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3" dur="407" fill="hold">
                                          <p:stCondLst>
                                            <p:cond delay="285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4" dur="40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5" dur="1" fill="hold">
                                          <p:stCondLst>
                                            <p:cond delay="3255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6" dur="37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7037E-7 C 0.00104 -0.11574 -0.11797 -0.13287 -0.09037 -0.26157 " pathEditMode="relative" rAng="0" ptsTypes="AA">
                                      <p:cBhvr>
                                        <p:cTn id="78" dur="3501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1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2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3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4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C 0.07604 -0.05301 0.06667 -0.19607 0.09635 -0.33519 " pathEditMode="relative" rAng="0" ptsTypes="AA">
                                      <p:cBhvr>
                                        <p:cTn id="86" dur="3347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9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0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1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2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C 0.06433 -0.17315 0.0767 -0.06575 0.13086 -0.23172 " pathEditMode="relative" rAng="0" ptsTypes="AA">
                                      <p:cBhvr>
                                        <p:cTn id="94" dur="218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7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8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9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0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111E-6 C -0.01471 -0.12338 -0.08021 -0.21551 -0.01002 -0.36713 " pathEditMode="relative" rAng="0" ptsTypes="AA">
                                      <p:cBhvr>
                                        <p:cTn id="102" dur="2645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5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6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7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8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C 0.00287 -0.24884 0.12019 -0.15833 0.10443 -0.32222 " pathEditMode="relative" rAng="0" ptsTypes="AA">
                                      <p:cBhvr>
                                        <p:cTn id="110" dur="2595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3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4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5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6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-0.04479 -0.16575 -0.08151 -0.08635 -0.12148 -0.25024 " pathEditMode="relative" rAng="0" ptsTypes="AA">
                                      <p:cBhvr>
                                        <p:cTn id="118" dur="2961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1" dur="273" fill="hold">
                                          <p:stCondLst>
                                            <p:cond delay="190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2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3" dur="1" fill="hold">
                                          <p:stCondLst>
                                            <p:cond delay="2181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4" dur="25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4.81481E-6 C -0.1401 -0.18587 0.06042 -0.25185 -0.01042 -0.44282 " pathEditMode="relative" rAng="0" ptsTypes="AA">
                                      <p:cBhvr>
                                        <p:cTn id="126" dur="2681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2" y="-22153"/>
                                    </p:animMotion>
                                  </p:childTnLst>
                                </p:cTn>
                              </p:par>
                              <p:par>
                                <p:cTn id="1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9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0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1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2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22222E-6 C 0.10482 -0.20695 0.17995 -0.01922 0.24831 -0.2419 " pathEditMode="relative" rAng="0" ptsTypes="AA">
                                      <p:cBhvr>
                                        <p:cTn id="134" dur="2965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81481E-6 C 0.00143 -0.15487 -0.16406 -0.17778 -0.12565 -0.34954 " pathEditMode="relative" rAng="0" ptsTypes="AA">
                                      <p:cBhvr>
                                        <p:cTn id="142" dur="2662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5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6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7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8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7.40741E-7 C 0.07122 -0.04398 0.06237 -0.16273 0.0901 -0.27847 " pathEditMode="relative" rAng="0" ptsTypes="AA">
                                      <p:cBhvr>
                                        <p:cTn id="150" dur="282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3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4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5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6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158" dur="3846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1" dur="334" fill="hold">
                                          <p:stCondLst>
                                            <p:cond delay="2341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2" dur="3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3" dur="1" fill="hold">
                                          <p:stCondLst>
                                            <p:cond delay="267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4" dur="30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 C 0.03229 -0.19769 0.04193 -0.19838 0.13359 -0.2912 " pathEditMode="relative" rAng="0" ptsTypes="AA">
                                      <p:cBhvr>
                                        <p:cTn id="166" dur="2813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9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0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1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2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59259E-6 C 0.00104 -0.11574 -0.11797 -0.13287 -0.09037 -0.26158 " pathEditMode="relative" rAng="0" ptsTypes="AA">
                                      <p:cBhvr>
                                        <p:cTn id="174" dur="3652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7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8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9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0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182" dur="3444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8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85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6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87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8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90" dur="2714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9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3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94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5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96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3.7037E-7 C 0.07604 -0.05301 0.06667 -0.19607 0.09635 -0.33519 " pathEditMode="relative" rAng="0" ptsTypes="AA">
                                      <p:cBhvr>
                                        <p:cTn id="198" dur="3347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9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1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2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3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4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81481E-6 C 0.0332 -0.23611 0.0431 -0.23703 0.13763 -0.34768 " pathEditMode="relative" rAng="0" ptsTypes="AA">
                                      <p:cBhvr>
                                        <p:cTn id="206" dur="351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20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9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0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1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2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7.40741E-7 C 0.00143 -0.15486 -0.16406 -0.17778 -0.12565 -0.34954 " pathEditMode="relative" rAng="0" ptsTypes="AA">
                                      <p:cBhvr>
                                        <p:cTn id="214" dur="2662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2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17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8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9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0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4.81481E-6 C 0.06472 -0.13541 0.07709 -0.05138 0.13151 -0.18125 " pathEditMode="relative" rAng="0" ptsTypes="AA">
                                      <p:cBhvr>
                                        <p:cTn id="222" dur="2229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25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26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27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8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230" dur="3846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3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3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3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238" dur="3444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4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C 0.07122 -0.04398 0.06237 -0.16273 0.0901 -0.27847 " pathEditMode="relative" rAng="0" ptsTypes="AA">
                                      <p:cBhvr>
                                        <p:cTn id="246" dur="2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2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44444E-6 C -0.01133 -0.10579 -0.06198 -0.1845 -0.00769 -0.31459 " pathEditMode="relative" rAng="0" ptsTypes="AA">
                                      <p:cBhvr>
                                        <p:cTn id="254" dur="2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7.40741E-7 C 0.06472 -0.13542 0.07709 -0.05139 0.13151 -0.18125 " pathEditMode="relative" rAng="0" ptsTypes="AA">
                                      <p:cBhvr>
                                        <p:cTn id="262" dur="2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2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6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6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270" dur="2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7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7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7 0.16263 -0.03727 " pathEditMode="relative" rAng="0" ptsTypes="AA">
                                      <p:cBhvr>
                                        <p:cTn id="278" dur="2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 C 0.00378 -0.22477 0.15391 -0.14306 0.13373 -0.2912 " pathEditMode="relative" rAng="0" ptsTypes="AA">
                                      <p:cBhvr>
                                        <p:cTn id="286" dur="2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2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C 0.03229 -0.19768 0.04193 -0.19838 0.13359 -0.2912 " pathEditMode="relative" rAng="0" ptsTypes="AA">
                                      <p:cBhvr>
                                        <p:cTn id="294" dur="2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9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C 0.10703 -0.07315 0.10599 -0.1625 0.13359 -0.2912 " pathEditMode="relative" rAng="0" ptsTypes="AA">
                                      <p:cBhvr>
                                        <p:cTn id="302" dur="2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3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0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0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0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022E-16 C 0.00104 -0.11574 -0.11797 -0.13287 -0.09037 -0.26157 " pathEditMode="relative" rAng="0" ptsTypes="AA">
                                      <p:cBhvr>
                                        <p:cTn id="310" dur="2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3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3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14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15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16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C 0.07122 -0.04399 0.06237 -0.16274 0.0901 -0.27848 " pathEditMode="relative" rAng="0" ptsTypes="AA">
                                      <p:cBhvr>
                                        <p:cTn id="318" dur="2714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3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2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11111E-6 C -0.01133 -0.10555 -0.06198 -0.18449 -0.00769 -0.31458 " pathEditMode="relative" rAng="0" ptsTypes="AA">
                                      <p:cBhvr>
                                        <p:cTn id="326" dur="3409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3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9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0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1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2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1 -0.13542 0.07721 -0.05139 0.13164 -0.18125 " pathEditMode="relative" rAng="0" ptsTypes="AA">
                                      <p:cBhvr>
                                        <p:cTn id="334" dur="306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3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7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8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9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0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C -0.0401 -0.14375 -0.07304 -0.07477 -0.10898 -0.21713 " pathEditMode="relative" rAng="0" ptsTypes="AA">
                                      <p:cBhvr>
                                        <p:cTn id="342" dur="3515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3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45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6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47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8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7.40741E-7 C 0.08372 -0.1206 0.14375 -0.01111 0.1983 -0.14097 " pathEditMode="relative" rAng="0" ptsTypes="AA">
                                      <p:cBhvr>
                                        <p:cTn id="350" dur="2924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3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54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5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56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7 " pathEditMode="relative" rAng="0" ptsTypes="AA">
                                      <p:cBhvr>
                                        <p:cTn id="358" dur="2415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1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2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3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4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C -0.04024 -0.14422 0.01732 -0.1956 -0.00299 -0.34422 " pathEditMode="relative" rAng="0" ptsTypes="AA">
                                      <p:cBhvr>
                                        <p:cTn id="366" dur="2191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36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9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0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1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2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59259E-6 C 0.00377 -0.22477 0.15404 -0.14305 0.13372 -0.2912 " pathEditMode="relative" rAng="0" ptsTypes="AA">
                                      <p:cBhvr>
                                        <p:cTn id="374" dur="234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37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77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8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9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0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07407E-6 C 0.07604 -0.05301 0.06667 -0.19607 0.09636 -0.33519 " pathEditMode="relative" rAng="0" ptsTypes="AA">
                                      <p:cBhvr>
                                        <p:cTn id="382" dur="3347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38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85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86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87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8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C 0.06432 -0.17315 0.07669 -0.06574 0.13086 -0.23171 " pathEditMode="relative" rAng="0" ptsTypes="AA">
                                      <p:cBhvr>
                                        <p:cTn id="390" dur="218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39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3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94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95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96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C -0.01472 -0.12338 -0.08021 -0.21551 -0.01003 -0.36713 " pathEditMode="relative" rAng="0" ptsTypes="AA">
                                      <p:cBhvr>
                                        <p:cTn id="398" dur="2645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39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1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2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3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04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6 C 0.00286 -0.24885 0.12018 -0.15834 0.10443 -0.32223 " pathEditMode="relative" rAng="0" ptsTypes="AA">
                                      <p:cBhvr>
                                        <p:cTn id="406" dur="2595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40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9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0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1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2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48148E-6 C -0.04479 -0.16551 -0.08151 -0.08634 -0.12149 -0.25023 " pathEditMode="relative" rAng="0" ptsTypes="AA">
                                      <p:cBhvr>
                                        <p:cTn id="414" dur="2961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4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7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8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9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0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96296E-6 C 0.10482 -0.20694 0.17995 -0.01921 0.24831 -0.2419 " pathEditMode="relative" rAng="0" ptsTypes="AA">
                                      <p:cBhvr>
                                        <p:cTn id="422" dur="2965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4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25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6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27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8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07407E-6 C 0.0332 -0.23612 0.0431 -0.23704 0.13763 -0.34769 " pathEditMode="relative" rAng="0" ptsTypes="AA">
                                      <p:cBhvr>
                                        <p:cTn id="430" dur="351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3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3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5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36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3.33333E-6 C 0.00143 -0.15486 -0.16407 -0.17777 -0.12566 -0.34953 " pathEditMode="relative" rAng="0" ptsTypes="AA">
                                      <p:cBhvr>
                                        <p:cTn id="438" dur="2662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4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1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2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3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4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07407E-6 C 0.07122 -0.04398 0.06237 -0.16273 0.0901 -0.27847 " pathEditMode="relative" rAng="0" ptsTypes="AA">
                                      <p:cBhvr>
                                        <p:cTn id="446" dur="282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4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9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0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1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2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C 0.00378 -0.22477 0.15404 -0.14283 0.13372 -0.29121 " pathEditMode="relative" rAng="0" ptsTypes="AA">
                                      <p:cBhvr>
                                        <p:cTn id="454" dur="2298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57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8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9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0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462" dur="3846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4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65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66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67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8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C 0.00104 -0.11574 -0.11797 -0.13287 -0.09036 -0.26158 " pathEditMode="relative" rAng="0" ptsTypes="AA">
                                      <p:cBhvr>
                                        <p:cTn id="470" dur="3652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4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7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7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7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6 C 0.1069 -0.07314 0.10586 -0.1625 0.13359 -0.2912 " pathEditMode="relative" rAng="0" ptsTypes="AA">
                                      <p:cBhvr>
                                        <p:cTn id="478" dur="3444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1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2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3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84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7037E-6 C 0.07605 -0.05301 0.06667 -0.19606 0.09636 -0.33518 " pathEditMode="relative" rAng="0" ptsTypes="AA">
                                      <p:cBhvr>
                                        <p:cTn id="486" dur="3347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4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0.03321 -0.23612 0.0431 -0.23704 0.13763 -0.34769 " pathEditMode="relative" rAng="0" ptsTypes="AA">
                                      <p:cBhvr>
                                        <p:cTn id="494" dur="351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33333E-6 C 0.00144 -0.15486 -0.16406 -0.17778 -0.12565 -0.34954 " pathEditMode="relative" rAng="0" ptsTypes="AA">
                                      <p:cBhvr>
                                        <p:cTn id="502" dur="2662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5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05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6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07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8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2 -0.13542 0.07709 -0.05139 0.13152 -0.18125 " pathEditMode="relative" rAng="0" ptsTypes="AA">
                                      <p:cBhvr>
                                        <p:cTn id="510" dur="2229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3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14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5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16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4 C 0.09908 -0.05741 0.07317 0.02847 0.16263 -0.03727 " pathEditMode="relative" rAng="0" ptsTypes="AA">
                                      <p:cBhvr>
                                        <p:cTn id="518" dur="3846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7037E-7 C 0.07122 -0.04398 0.06237 -0.16273 0.0901 -0.27847 " pathEditMode="relative" rAng="0" ptsTypes="AA">
                                      <p:cBhvr>
                                        <p:cTn id="526" dur="23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5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08 -0.05139 0.13151 -0.18125 " pathEditMode="relative" rAng="0" ptsTypes="AA">
                                      <p:cBhvr>
                                        <p:cTn id="534" dur="2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3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542" dur="23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4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4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C 0.00378 -0.22477 0.15391 -0.14306 0.13372 -0.2912 " pathEditMode="relative" rAng="0" ptsTypes="AA">
                                      <p:cBhvr>
                                        <p:cTn id="550" dur="23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5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5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5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7037E-7 C 0.03229 -0.19768 0.04193 -0.19838 0.13359 -0.2912 " pathEditMode="relative" rAng="0" ptsTypes="AA">
                                      <p:cBhvr>
                                        <p:cTn id="558" dur="2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6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6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3.33333E-6 C 0.00104 -0.11574 -0.11797 -0.13287 -0.09037 -0.26158 " pathEditMode="relative" rAng="0" ptsTypes="AA">
                                      <p:cBhvr>
                                        <p:cTn id="566" dur="23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567" presetID="6" presetClass="emph" presetSubtype="0" repeatCount="indefinite" decel="10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8" dur="1250" fill="hold"/>
                                        <p:tgtEl>
                                          <p:spTgt spid="1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69" presetID="35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96 1.48148E-6 " pathEditMode="relative" rAng="0" ptsTypes="AA">
                                      <p:cBhvr>
                                        <p:cTn id="570" dur="7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92" y="0"/>
                                    </p:animMotion>
                                  </p:childTnLst>
                                </p:cTn>
                              </p:par>
                              <p:par>
                                <p:cTn id="571" presetID="35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18 1.48148E-6 " pathEditMode="relative" rAng="0" ptsTypes="AA">
                                      <p:cBhvr>
                                        <p:cTn id="572" dur="7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53" y="0"/>
                                    </p:animMotion>
                                  </p:childTnLst>
                                </p:cTn>
                              </p:par>
                              <p:par>
                                <p:cTn id="5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5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6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8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4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8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6" grpId="0" animBg="1"/>
      <p:bldP spid="106" grpId="1" animBg="1"/>
      <p:bldP spid="108" grpId="0" animBg="1"/>
      <p:bldP spid="108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8" grpId="0" animBg="1"/>
      <p:bldP spid="118" grpId="1" animBg="1"/>
      <p:bldP spid="105" grpId="0"/>
      <p:bldP spid="12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01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181718" y="3397963"/>
            <a:ext cx="4547595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en-AU" altLang="zh-CN" sz="2800" b="1" dirty="0"/>
              <a:t>Connection</a:t>
            </a:r>
            <a:r>
              <a:rPr lang="zh-CN" altLang="zh-CN" sz="2800" b="1" dirty="0"/>
              <a:t>连接字符串</a:t>
            </a:r>
            <a:r>
              <a:rPr lang="en-AU" altLang="zh-CN" sz="2800" b="1" dirty="0"/>
              <a:t> 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Connection</a:t>
            </a:r>
            <a:r>
              <a:rPr lang="zh-CN" altLang="zh-CN" sz="2800" b="1" dirty="0"/>
              <a:t>连接字符串</a:t>
            </a:r>
            <a:r>
              <a:rPr lang="en-AU" altLang="zh-CN" sz="2800" b="1" dirty="0"/>
              <a:t> 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360966" y="1509823"/>
            <a:ext cx="9537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dirty="0" err="1"/>
              <a:t>ConnectionString</a:t>
            </a:r>
            <a:r>
              <a:rPr lang="zh-CN" altLang="zh-CN" dirty="0"/>
              <a:t>是一个字符串，用于提供登录数据库和指向特定类型数据库所需的信息。</a:t>
            </a:r>
            <a:endParaRPr lang="zh-CN" altLang="zh-CN" dirty="0"/>
          </a:p>
          <a:p>
            <a:r>
              <a:rPr lang="zh-CN" altLang="zh-CN" dirty="0"/>
              <a:t>其语法形式为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TextBox 3"/>
          <p:cNvSpPr txBox="1"/>
          <p:nvPr/>
        </p:nvSpPr>
        <p:spPr>
          <a:xfrm>
            <a:off x="1499191" y="2175819"/>
            <a:ext cx="9027042" cy="646986"/>
          </a:xfrm>
          <a:prstGeom prst="roundRect">
            <a:avLst/>
          </a:prstGeom>
          <a:solidFill>
            <a:srgbClr val="EDD0D0"/>
          </a:solidFill>
        </p:spPr>
        <p:txBody>
          <a:bodyPr wrap="square" rtlCol="0">
            <a:spAutoFit/>
          </a:bodyPr>
          <a:lstStyle/>
          <a:p>
            <a:r>
              <a:rPr lang="en-AU" altLang="zh-CN" sz="1600" dirty="0"/>
              <a:t>@"Data Source=???;U</a:t>
            </a:r>
            <a:r>
              <a:rPr lang="en-US" altLang="zh-CN" sz="1600" dirty="0" err="1"/>
              <a:t>ser</a:t>
            </a:r>
            <a:r>
              <a:rPr lang="en-US" altLang="zh-CN" sz="1600" dirty="0"/>
              <a:t> Id=???;Password=???;</a:t>
            </a:r>
            <a:r>
              <a:rPr lang="en-AU" altLang="zh-CN" sz="1600" dirty="0"/>
              <a:t>Initial </a:t>
            </a:r>
            <a:r>
              <a:rPr lang="en-AU" altLang="zh-CN" sz="1600" dirty="0" err="1"/>
              <a:t>Catalog</a:t>
            </a:r>
            <a:r>
              <a:rPr lang="en-AU" altLang="zh-CN" sz="1600" dirty="0"/>
              <a:t>=???;Integrated Security=???;</a:t>
            </a:r>
            <a:endParaRPr lang="zh-CN" altLang="zh-CN" sz="1600" dirty="0"/>
          </a:p>
          <a:p>
            <a:r>
              <a:rPr lang="en-AU" altLang="zh-CN" sz="1600" dirty="0"/>
              <a:t>							</a:t>
            </a:r>
            <a:r>
              <a:rPr lang="en-AU" altLang="zh-CN" sz="1600" dirty="0" smtClean="0"/>
              <a:t>Connect </a:t>
            </a:r>
            <a:r>
              <a:rPr lang="en-AU" altLang="zh-CN" sz="1600" dirty="0"/>
              <a:t>Timeout</a:t>
            </a:r>
            <a:r>
              <a:rPr lang="en-AU" altLang="zh-CN" sz="1600" dirty="0" smtClean="0"/>
              <a:t>=???";</a:t>
            </a:r>
            <a:endParaRPr lang="zh-CN" altLang="zh-CN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850605" y="2968095"/>
            <a:ext cx="102497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en-US" altLang="zh-CN" dirty="0" err="1"/>
              <a:t>ConnectionString</a:t>
            </a:r>
            <a:r>
              <a:rPr lang="zh-CN" altLang="zh-CN" dirty="0"/>
              <a:t>的主要参数有：</a:t>
            </a:r>
            <a:endParaRPr lang="zh-CN" altLang="zh-CN" dirty="0"/>
          </a:p>
          <a:p>
            <a:pPr indent="446405"/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 Data Source</a:t>
            </a:r>
            <a:r>
              <a:rPr lang="zh-CN" altLang="zh-CN" dirty="0"/>
              <a:t>：设置需连接的数据库服务器名。</a:t>
            </a:r>
            <a:endParaRPr lang="zh-CN" altLang="zh-CN" dirty="0"/>
          </a:p>
          <a:p>
            <a:pPr indent="446405"/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User Id</a:t>
            </a:r>
            <a:r>
              <a:rPr lang="zh-CN" altLang="zh-CN" dirty="0"/>
              <a:t>：登录</a:t>
            </a:r>
            <a:r>
              <a:rPr lang="en-US" altLang="zh-CN" dirty="0"/>
              <a:t>SQL Server</a:t>
            </a:r>
            <a:r>
              <a:rPr lang="zh-CN" altLang="zh-CN" dirty="0"/>
              <a:t>的账号。</a:t>
            </a:r>
            <a:endParaRPr lang="zh-CN" altLang="zh-CN" dirty="0"/>
          </a:p>
          <a:p>
            <a:pPr indent="446405"/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Password</a:t>
            </a:r>
            <a:r>
              <a:rPr lang="zh-CN" altLang="zh-CN" dirty="0"/>
              <a:t>：登录</a:t>
            </a:r>
            <a:r>
              <a:rPr lang="en-US" altLang="zh-CN" dirty="0"/>
              <a:t>SQL Server</a:t>
            </a:r>
            <a:r>
              <a:rPr lang="zh-CN" altLang="zh-CN" dirty="0"/>
              <a:t>的密码。</a:t>
            </a:r>
            <a:endParaRPr lang="zh-CN" altLang="zh-CN" dirty="0"/>
          </a:p>
          <a:p>
            <a:pPr indent="446405"/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Initial Catalog</a:t>
            </a:r>
            <a:r>
              <a:rPr lang="zh-CN" altLang="zh-CN" dirty="0"/>
              <a:t>：设置连接的数据库名称。</a:t>
            </a:r>
            <a:endParaRPr lang="zh-CN" altLang="zh-CN" dirty="0"/>
          </a:p>
          <a:p>
            <a:pPr indent="446405"/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Integrated Security</a:t>
            </a:r>
            <a:r>
              <a:rPr lang="zh-CN" altLang="zh-CN" dirty="0"/>
              <a:t>：服务器的安全性设置，确定是否使用信任连接。值有</a:t>
            </a:r>
            <a:r>
              <a:rPr lang="en-US" altLang="zh-CN" dirty="0"/>
              <a:t>True</a:t>
            </a:r>
            <a:r>
              <a:rPr lang="zh-CN" altLang="zh-CN" dirty="0"/>
              <a:t>、</a:t>
            </a:r>
            <a:r>
              <a:rPr lang="en-US" altLang="zh-CN" dirty="0"/>
              <a:t>False</a:t>
            </a:r>
            <a:r>
              <a:rPr lang="zh-CN" altLang="zh-CN" dirty="0"/>
              <a:t>和</a:t>
            </a:r>
            <a:r>
              <a:rPr lang="en-US" altLang="zh-CN" dirty="0"/>
              <a:t>SSPI</a:t>
            </a:r>
            <a:r>
              <a:rPr lang="zh-CN" altLang="zh-CN" dirty="0"/>
              <a:t>三种，</a:t>
            </a:r>
            <a:r>
              <a:rPr lang="en-US" altLang="zh-CN" dirty="0"/>
              <a:t>True</a:t>
            </a:r>
            <a:r>
              <a:rPr lang="zh-CN" altLang="zh-CN" dirty="0"/>
              <a:t>和</a:t>
            </a:r>
            <a:r>
              <a:rPr lang="en-US" altLang="zh-CN" dirty="0"/>
              <a:t>SSPI</a:t>
            </a:r>
            <a:r>
              <a:rPr lang="zh-CN" altLang="zh-CN" dirty="0"/>
              <a:t>都表示使用信任连接。</a:t>
            </a:r>
            <a:endParaRPr lang="zh-CN" altLang="zh-CN" dirty="0"/>
          </a:p>
          <a:p>
            <a:pPr indent="446405"/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Connect Timeout</a:t>
            </a:r>
            <a:r>
              <a:rPr lang="zh-CN" altLang="zh-CN" dirty="0"/>
              <a:t>：设置</a:t>
            </a:r>
            <a:r>
              <a:rPr lang="en-US" altLang="zh-CN" dirty="0" err="1"/>
              <a:t>SqlConnection</a:t>
            </a:r>
            <a:r>
              <a:rPr lang="zh-CN" altLang="zh-CN" dirty="0"/>
              <a:t>对象连接</a:t>
            </a:r>
            <a:r>
              <a:rPr lang="en-US" altLang="zh-CN" dirty="0"/>
              <a:t>SQL</a:t>
            </a:r>
            <a:r>
              <a:rPr lang="zh-CN" altLang="zh-CN" dirty="0"/>
              <a:t>数据库服务器的超时时间，单位为秒，默认为</a:t>
            </a:r>
            <a:r>
              <a:rPr lang="en-US" altLang="zh-CN" dirty="0"/>
              <a:t>15</a:t>
            </a:r>
            <a:r>
              <a:rPr lang="zh-CN" altLang="zh-CN" dirty="0"/>
              <a:t>秒。若在所设置的时间内无法连接数据库，则返回失败信息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Connection</a:t>
            </a:r>
            <a:r>
              <a:rPr lang="zh-CN" altLang="zh-CN" sz="2800" b="1" dirty="0"/>
              <a:t>连接字符串</a:t>
            </a:r>
            <a:r>
              <a:rPr lang="en-AU" altLang="zh-CN" sz="2800" b="1" dirty="0"/>
              <a:t> </a:t>
            </a:r>
            <a:endParaRPr lang="zh-CN" altLang="zh-CN" sz="28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925033" y="1424763"/>
            <a:ext cx="101115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在</a:t>
            </a:r>
            <a:r>
              <a:rPr lang="en-US" altLang="zh-CN" dirty="0"/>
              <a:t>9.1.3</a:t>
            </a:r>
            <a:r>
              <a:rPr lang="zh-CN" altLang="zh-CN" dirty="0"/>
              <a:t>节中，我们已经创建了一个名为“</a:t>
            </a:r>
            <a:r>
              <a:rPr lang="en-US" altLang="zh-CN" dirty="0"/>
              <a:t>XSCJDB</a:t>
            </a:r>
            <a:r>
              <a:rPr lang="zh-CN" altLang="zh-CN" dirty="0"/>
              <a:t>”的数据库，它位于数据库实例“</a:t>
            </a:r>
            <a:r>
              <a:rPr lang="en-US" altLang="zh-CN" dirty="0"/>
              <a:t>(</a:t>
            </a:r>
            <a:r>
              <a:rPr lang="en-US" altLang="zh-CN" dirty="0" err="1"/>
              <a:t>localdb</a:t>
            </a:r>
            <a:r>
              <a:rPr lang="en-US" altLang="zh-CN" dirty="0"/>
              <a:t>)\</a:t>
            </a:r>
            <a:r>
              <a:rPr lang="en-US" altLang="zh-CN" dirty="0" err="1"/>
              <a:t>MSSQLLocalDB</a:t>
            </a:r>
            <a:r>
              <a:rPr lang="zh-CN" altLang="zh-CN" dirty="0"/>
              <a:t>”上，登录账号和密码均为空，于是参照上面的格式和参数，其连接字符串应写为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3" name="圆角矩形 2"/>
          <p:cNvSpPr/>
          <p:nvPr/>
        </p:nvSpPr>
        <p:spPr>
          <a:xfrm>
            <a:off x="1410585" y="2348093"/>
            <a:ext cx="9307033" cy="374571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US" altLang="zh-CN" sz="1600" dirty="0"/>
              <a:t>@"Data Source=(</a:t>
            </a:r>
            <a:r>
              <a:rPr lang="en-US" altLang="zh-CN" sz="1600" dirty="0" err="1"/>
              <a:t>localdb</a:t>
            </a:r>
            <a:r>
              <a:rPr lang="en-US" altLang="zh-CN" sz="1600" dirty="0"/>
              <a:t>)\</a:t>
            </a:r>
            <a:r>
              <a:rPr lang="en-US" altLang="zh-CN" sz="1600" dirty="0" err="1"/>
              <a:t>MSSQLLocalDB;Initial</a:t>
            </a:r>
            <a:r>
              <a:rPr lang="en-US" altLang="zh-CN" sz="1600" dirty="0"/>
              <a:t> Catalog=</a:t>
            </a:r>
            <a:r>
              <a:rPr lang="en-US" altLang="zh-CN" sz="1600" dirty="0" err="1"/>
              <a:t>XSCJDB;Integrated</a:t>
            </a:r>
            <a:r>
              <a:rPr lang="en-US" altLang="zh-CN" sz="1600" dirty="0"/>
              <a:t> Security=True"</a:t>
            </a:r>
            <a:endParaRPr lang="zh-CN" altLang="zh-CN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925034" y="2743930"/>
            <a:ext cx="101115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此处超时时间没有指明，取默认值</a:t>
            </a:r>
            <a:r>
              <a:rPr lang="en-AU" altLang="zh-CN" dirty="0"/>
              <a:t>15</a:t>
            </a:r>
            <a:r>
              <a:rPr lang="zh-CN" altLang="zh-CN" dirty="0"/>
              <a:t>秒。</a:t>
            </a:r>
            <a:endParaRPr lang="zh-CN" altLang="zh-CN" dirty="0"/>
          </a:p>
          <a:p>
            <a:pPr indent="446405"/>
            <a:r>
              <a:rPr lang="zh-CN" altLang="zh-CN" dirty="0"/>
              <a:t>若是有现成的数据库</a:t>
            </a:r>
            <a:r>
              <a:rPr lang="en-AU" altLang="zh-CN" dirty="0"/>
              <a:t>.</a:t>
            </a:r>
            <a:r>
              <a:rPr lang="en-AU" altLang="zh-CN" dirty="0" err="1"/>
              <a:t>mdf</a:t>
            </a:r>
            <a:r>
              <a:rPr lang="zh-CN" altLang="zh-CN" dirty="0"/>
              <a:t>文件和</a:t>
            </a:r>
            <a:r>
              <a:rPr lang="en-US" altLang="zh-CN" dirty="0"/>
              <a:t>.</a:t>
            </a:r>
            <a:r>
              <a:rPr lang="en-US" altLang="zh-CN" dirty="0" err="1"/>
              <a:t>ldf</a:t>
            </a:r>
            <a:r>
              <a:rPr lang="en-US" altLang="zh-CN" dirty="0"/>
              <a:t> </a:t>
            </a:r>
            <a:r>
              <a:rPr lang="zh-CN" altLang="zh-CN" dirty="0"/>
              <a:t>文件，也可采用在</a:t>
            </a:r>
            <a:r>
              <a:rPr lang="en-AU" altLang="zh-CN" dirty="0"/>
              <a:t>VS 2015</a:t>
            </a:r>
            <a:r>
              <a:rPr lang="zh-CN" altLang="zh-CN" dirty="0"/>
              <a:t>环境中直接导入数据库文件的方式创建数据库，这种情形下，</a:t>
            </a:r>
            <a:r>
              <a:rPr lang="en-AU" altLang="zh-CN" dirty="0" err="1"/>
              <a:t>ConnectionString</a:t>
            </a:r>
            <a:r>
              <a:rPr lang="zh-CN" altLang="zh-CN" dirty="0"/>
              <a:t>字符串的格式稍有变化，为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5" name="TextBox 4"/>
          <p:cNvSpPr txBox="1"/>
          <p:nvPr/>
        </p:nvSpPr>
        <p:spPr>
          <a:xfrm>
            <a:off x="1410585" y="3667260"/>
            <a:ext cx="9307033" cy="919401"/>
          </a:xfrm>
          <a:prstGeom prst="roundRect">
            <a:avLst/>
          </a:prstGeom>
          <a:solidFill>
            <a:srgbClr val="EDD0D0"/>
          </a:solidFill>
        </p:spPr>
        <p:txBody>
          <a:bodyPr wrap="square" rtlCol="0">
            <a:spAutoFit/>
          </a:bodyPr>
          <a:lstStyle/>
          <a:p>
            <a:r>
              <a:rPr lang="en-AU" altLang="zh-CN" sz="1600" dirty="0"/>
              <a:t>@"Data Source=???;U</a:t>
            </a:r>
            <a:r>
              <a:rPr lang="en-US" altLang="zh-CN" sz="1600" dirty="0" err="1"/>
              <a:t>ser</a:t>
            </a:r>
            <a:r>
              <a:rPr lang="en-US" altLang="zh-CN" sz="1600" dirty="0"/>
              <a:t> Id=???;Password=???;</a:t>
            </a:r>
            <a:r>
              <a:rPr lang="en-AU" altLang="zh-CN" sz="1600" dirty="0" err="1"/>
              <a:t>AttachDbFilename</a:t>
            </a:r>
            <a:r>
              <a:rPr lang="en-AU" altLang="zh-CN" sz="1600" dirty="0"/>
              <a:t>='???..\*.</a:t>
            </a:r>
            <a:r>
              <a:rPr lang="en-AU" altLang="zh-CN" sz="1600" dirty="0" err="1"/>
              <a:t>mdf</a:t>
            </a:r>
            <a:r>
              <a:rPr lang="en-AU" altLang="zh-CN" sz="1600" dirty="0"/>
              <a:t>';Integrated Security=???;</a:t>
            </a:r>
            <a:endParaRPr lang="zh-CN" altLang="zh-CN" sz="1600" dirty="0"/>
          </a:p>
          <a:p>
            <a:r>
              <a:rPr lang="en-AU" altLang="zh-CN" sz="1600" dirty="0"/>
              <a:t>					</a:t>
            </a:r>
            <a:r>
              <a:rPr lang="en-AU" altLang="zh-CN" sz="1600" dirty="0" smtClean="0"/>
              <a:t>Connect </a:t>
            </a:r>
            <a:r>
              <a:rPr lang="en-AU" altLang="zh-CN" sz="1600" dirty="0"/>
              <a:t>Timeout=???;User Instance=True</a:t>
            </a:r>
            <a:r>
              <a:rPr lang="en-AU" altLang="zh-CN" sz="1600" dirty="0" smtClean="0"/>
              <a:t>";</a:t>
            </a:r>
            <a:endParaRPr lang="zh-CN" altLang="zh-CN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Connection</a:t>
            </a:r>
            <a:r>
              <a:rPr lang="zh-CN" altLang="zh-CN" sz="2800" b="1" dirty="0"/>
              <a:t>连接字符串</a:t>
            </a:r>
            <a:r>
              <a:rPr lang="en-AU" altLang="zh-CN" sz="2800" b="1" dirty="0"/>
              <a:t> </a:t>
            </a:r>
            <a:endParaRPr lang="zh-CN" altLang="zh-CN" sz="2800" b="1" dirty="0"/>
          </a:p>
        </p:txBody>
      </p:sp>
      <p:sp>
        <p:nvSpPr>
          <p:cNvPr id="4" name="矩形 3"/>
          <p:cNvSpPr/>
          <p:nvPr/>
        </p:nvSpPr>
        <p:spPr>
          <a:xfrm>
            <a:off x="1289462" y="1436799"/>
            <a:ext cx="5955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在导入现成数据库文件的情况下，连接字符串应改写成：</a:t>
            </a:r>
            <a:endParaRPr lang="zh-CN" altLang="zh-CN" dirty="0"/>
          </a:p>
        </p:txBody>
      </p:sp>
      <p:sp>
        <p:nvSpPr>
          <p:cNvPr id="5" name="TextBox 4"/>
          <p:cNvSpPr txBox="1"/>
          <p:nvPr/>
        </p:nvSpPr>
        <p:spPr>
          <a:xfrm>
            <a:off x="1289462" y="1806131"/>
            <a:ext cx="9630175" cy="919401"/>
          </a:xfrm>
          <a:prstGeom prst="roundRect">
            <a:avLst/>
          </a:prstGeom>
          <a:solidFill>
            <a:srgbClr val="EDD0D0"/>
          </a:solidFill>
        </p:spPr>
        <p:txBody>
          <a:bodyPr wrap="square" rtlCol="0">
            <a:spAutoFit/>
          </a:bodyPr>
          <a:lstStyle/>
          <a:p>
            <a:r>
              <a:rPr lang="en-AU" altLang="zh-CN" sz="1600" dirty="0"/>
              <a:t>@"Data Source=</a:t>
            </a:r>
            <a:r>
              <a:rPr lang="en-US" altLang="zh-CN" sz="1600" dirty="0"/>
              <a:t>(</a:t>
            </a:r>
            <a:r>
              <a:rPr lang="en-US" altLang="zh-CN" sz="1600" dirty="0" err="1"/>
              <a:t>localdb</a:t>
            </a:r>
            <a:r>
              <a:rPr lang="en-US" altLang="zh-CN" sz="1600" dirty="0"/>
              <a:t>)\</a:t>
            </a:r>
            <a:r>
              <a:rPr lang="en-US" altLang="zh-CN" sz="1600" dirty="0" err="1"/>
              <a:t>MSSQLLocalDB</a:t>
            </a:r>
            <a:r>
              <a:rPr lang="en-AU" altLang="zh-CN" sz="1600" dirty="0"/>
              <a:t>;</a:t>
            </a:r>
            <a:r>
              <a:rPr lang="en-AU" altLang="zh-CN" sz="1600" dirty="0" err="1"/>
              <a:t>AttachDbFilename</a:t>
            </a:r>
            <a:r>
              <a:rPr lang="en-AU" altLang="zh-CN" sz="1600" dirty="0"/>
              <a:t>='C:\Users\Administrator\Documents\Visual Studio 2015\Projects\XSCJ.</a:t>
            </a:r>
            <a:r>
              <a:rPr lang="en-AU" altLang="zh-CN" sz="1600" dirty="0" err="1"/>
              <a:t>mdf</a:t>
            </a:r>
            <a:r>
              <a:rPr lang="en-AU" altLang="zh-CN" sz="1600" dirty="0"/>
              <a:t>';Integrated Security=</a:t>
            </a:r>
            <a:r>
              <a:rPr lang="en-AU" altLang="zh-CN" sz="1600" dirty="0" err="1"/>
              <a:t>True;Connect</a:t>
            </a:r>
            <a:r>
              <a:rPr lang="en-AU" altLang="zh-CN" sz="1600" dirty="0"/>
              <a:t> Timeout=30;User Instance=True</a:t>
            </a:r>
            <a:r>
              <a:rPr lang="en-AU" altLang="zh-CN" sz="1600" dirty="0" smtClean="0"/>
              <a:t>";</a:t>
            </a:r>
            <a:endParaRPr lang="zh-CN" altLang="zh-CN" sz="1600" dirty="0"/>
          </a:p>
        </p:txBody>
      </p:sp>
      <p:sp>
        <p:nvSpPr>
          <p:cNvPr id="6" name="矩形 5"/>
          <p:cNvSpPr/>
          <p:nvPr/>
        </p:nvSpPr>
        <p:spPr>
          <a:xfrm>
            <a:off x="793898" y="2725532"/>
            <a:ext cx="102533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6405"/>
            <a:r>
              <a:rPr lang="zh-CN" altLang="zh-CN" dirty="0"/>
              <a:t>这里是将数据库及其日志文件存放在</a:t>
            </a:r>
            <a:r>
              <a:rPr lang="en-AU" altLang="zh-CN" dirty="0"/>
              <a:t>C:\Users\Administrator\Documents\Visual Studio 2015\Projects\</a:t>
            </a:r>
            <a:r>
              <a:rPr lang="zh-CN" altLang="zh-CN" dirty="0"/>
              <a:t>下的。设定连接字符串时，</a:t>
            </a:r>
            <a:r>
              <a:rPr lang="en-AU" altLang="zh-CN" dirty="0"/>
              <a:t>Connection</a:t>
            </a:r>
            <a:r>
              <a:rPr lang="zh-CN" altLang="zh-CN" dirty="0"/>
              <a:t>对象应该在非连接状态，因此，如果要在运行时通过代码来更改数据库的连接，首先应断开已有的连接。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02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405011" y="3397963"/>
            <a:ext cx="3856496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zh-CN" altLang="zh-CN" sz="2800" b="1" dirty="0"/>
              <a:t>使用</a:t>
            </a:r>
            <a:r>
              <a:rPr lang="en-US" altLang="zh-CN" sz="2800" b="1" dirty="0"/>
              <a:t>Connection</a:t>
            </a:r>
            <a:r>
              <a:rPr lang="zh-CN" altLang="zh-CN" sz="2800" b="1" dirty="0"/>
              <a:t>对象</a:t>
            </a:r>
            <a:endParaRPr lang="zh-CN" altLang="zh-CN" sz="2800" b="1" dirty="0"/>
          </a:p>
        </p:txBody>
      </p:sp>
      <p:sp>
        <p:nvSpPr>
          <p:cNvPr id="2" name="矩形 1"/>
          <p:cNvSpPr/>
          <p:nvPr/>
        </p:nvSpPr>
        <p:spPr>
          <a:xfrm>
            <a:off x="3996433" y="3890616"/>
            <a:ext cx="27446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altLang="zh-CN" b="1" dirty="0">
                <a:solidFill>
                  <a:srgbClr val="0070C0"/>
                </a:solidFill>
              </a:rPr>
              <a:t>1</a:t>
            </a:r>
            <a:r>
              <a:rPr lang="zh-CN" altLang="zh-CN" b="1" dirty="0">
                <a:solidFill>
                  <a:srgbClr val="0070C0"/>
                </a:solidFill>
              </a:rPr>
              <a:t>．创建</a:t>
            </a:r>
            <a:r>
              <a:rPr lang="en-AU" altLang="zh-CN" b="1" dirty="0">
                <a:solidFill>
                  <a:srgbClr val="0070C0"/>
                </a:solidFill>
              </a:rPr>
              <a:t>Connection</a:t>
            </a:r>
            <a:r>
              <a:rPr lang="zh-CN" altLang="zh-CN" b="1" dirty="0">
                <a:solidFill>
                  <a:srgbClr val="0070C0"/>
                </a:solidFill>
              </a:rPr>
              <a:t>对象</a:t>
            </a:r>
            <a:endParaRPr lang="zh-CN" altLang="zh-CN" b="1" dirty="0">
              <a:solidFill>
                <a:srgbClr val="0070C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96433" y="4328853"/>
            <a:ext cx="2977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altLang="zh-CN" b="1" dirty="0">
                <a:solidFill>
                  <a:srgbClr val="0070C0"/>
                </a:solidFill>
              </a:rPr>
              <a:t>2</a:t>
            </a:r>
            <a:r>
              <a:rPr lang="zh-CN" altLang="zh-CN" b="1" dirty="0">
                <a:solidFill>
                  <a:srgbClr val="0070C0"/>
                </a:solidFill>
              </a:rPr>
              <a:t>．</a:t>
            </a:r>
            <a:r>
              <a:rPr lang="en-AU" altLang="zh-CN" b="1" dirty="0">
                <a:solidFill>
                  <a:srgbClr val="0070C0"/>
                </a:solidFill>
              </a:rPr>
              <a:t>Connection</a:t>
            </a:r>
            <a:r>
              <a:rPr lang="zh-CN" altLang="zh-CN" b="1" dirty="0">
                <a:solidFill>
                  <a:srgbClr val="0070C0"/>
                </a:solidFill>
              </a:rPr>
              <a:t>对象的方法</a:t>
            </a:r>
            <a:endParaRPr lang="zh-CN" altLang="zh-CN" b="1" dirty="0">
              <a:solidFill>
                <a:srgbClr val="0070C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996433" y="4792477"/>
            <a:ext cx="19399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altLang="zh-CN" b="1" dirty="0">
                <a:solidFill>
                  <a:srgbClr val="0070C0"/>
                </a:solidFill>
              </a:rPr>
              <a:t>3</a:t>
            </a:r>
            <a:r>
              <a:rPr lang="zh-CN" altLang="zh-CN" b="1" dirty="0">
                <a:solidFill>
                  <a:srgbClr val="0070C0"/>
                </a:solidFill>
              </a:rPr>
              <a:t>．两种使用技术</a:t>
            </a:r>
            <a:endParaRPr lang="zh-CN" altLang="zh-CN" b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关系模型</a:t>
            </a:r>
            <a:endParaRPr lang="zh-CN" altLang="zh-CN" sz="2800" b="1" dirty="0"/>
          </a:p>
        </p:txBody>
      </p:sp>
      <p:sp>
        <p:nvSpPr>
          <p:cNvPr id="4" name="矩形 3"/>
          <p:cNvSpPr/>
          <p:nvPr/>
        </p:nvSpPr>
        <p:spPr>
          <a:xfrm>
            <a:off x="1166037" y="1266402"/>
            <a:ext cx="84989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课程表涉及的主要信息有：课程号、课程名、学期、学时和学分，见表</a:t>
            </a:r>
            <a:r>
              <a:rPr lang="en-US" altLang="zh-CN" dirty="0"/>
              <a:t>9.2</a:t>
            </a:r>
            <a:r>
              <a:rPr lang="zh-CN" altLang="zh-CN" dirty="0"/>
              <a:t>。</a:t>
            </a:r>
            <a:endParaRPr lang="zh-CN" altLang="zh-CN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2450176" y="1882377"/>
          <a:ext cx="7640121" cy="3561492"/>
        </p:xfrm>
        <a:graphic>
          <a:graphicData uri="http://schemas.openxmlformats.org/drawingml/2006/table">
            <a:tbl>
              <a:tblPr/>
              <a:tblGrid>
                <a:gridCol w="1193457"/>
                <a:gridCol w="2401894"/>
                <a:gridCol w="1348256"/>
                <a:gridCol w="1572967"/>
                <a:gridCol w="1123547"/>
              </a:tblGrid>
              <a:tr h="323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课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程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课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程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名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学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期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学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时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学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分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323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计算机基础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64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C#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程序设计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68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数据结构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68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5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计算机组成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96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105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操作系统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80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5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数据库原理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7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112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5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107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计算机网络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5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96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计算机新技术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32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201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高等数学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80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5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7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202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离散数学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68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4</a:t>
                      </a:r>
                      <a:endParaRPr lang="zh-CN" sz="1400" kern="10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1</a:t>
            </a:r>
            <a:r>
              <a:rPr lang="zh-CN" altLang="zh-CN" sz="2800" b="1" dirty="0"/>
              <a:t>．创建</a:t>
            </a:r>
            <a:r>
              <a:rPr lang="en-AU" altLang="zh-CN" sz="2800" b="1" dirty="0"/>
              <a:t>Connection</a:t>
            </a:r>
            <a:r>
              <a:rPr lang="zh-CN" altLang="zh-CN" sz="2800" b="1" dirty="0"/>
              <a:t>对象</a:t>
            </a:r>
            <a:endParaRPr lang="zh-CN" altLang="zh-CN" sz="28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1169581" y="1307805"/>
            <a:ext cx="98032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dirty="0"/>
              <a:t>Connection</a:t>
            </a:r>
            <a:r>
              <a:rPr lang="zh-CN" altLang="zh-CN" dirty="0"/>
              <a:t>对象的构造函数有两个版本：</a:t>
            </a:r>
            <a:endParaRPr lang="zh-CN" altLang="zh-CN" dirty="0"/>
          </a:p>
          <a:p>
            <a:r>
              <a:rPr lang="zh-CN" altLang="zh-CN" dirty="0"/>
              <a:t>① 没有参数的版本，创建一个</a:t>
            </a:r>
            <a:r>
              <a:rPr lang="en-AU" altLang="zh-CN" dirty="0" err="1"/>
              <a:t>ConnectionString</a:t>
            </a:r>
            <a:r>
              <a:rPr lang="zh-CN" altLang="zh-CN" dirty="0"/>
              <a:t>属性为空的新连接。</a:t>
            </a:r>
            <a:endParaRPr lang="zh-CN" altLang="zh-CN" dirty="0"/>
          </a:p>
          <a:p>
            <a:r>
              <a:rPr lang="zh-CN" altLang="zh-CN" dirty="0"/>
              <a:t>例如，先创建连接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3" name="圆角矩形 2"/>
          <p:cNvSpPr/>
          <p:nvPr/>
        </p:nvSpPr>
        <p:spPr>
          <a:xfrm>
            <a:off x="1186519" y="2231135"/>
            <a:ext cx="9786281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SqlConnection</a:t>
            </a:r>
            <a:r>
              <a:rPr lang="en-AU" altLang="zh-CN" dirty="0"/>
              <a:t> </a:t>
            </a:r>
            <a:r>
              <a:rPr lang="en-AU" altLang="zh-CN" dirty="0" err="1"/>
              <a:t>sqlcon</a:t>
            </a:r>
            <a:r>
              <a:rPr lang="en-AU" altLang="zh-CN" dirty="0"/>
              <a:t> = new </a:t>
            </a:r>
            <a:r>
              <a:rPr lang="en-AU" altLang="zh-CN" dirty="0" err="1"/>
              <a:t>SqlConnection</a:t>
            </a:r>
            <a:r>
              <a:rPr lang="en-AU" altLang="zh-CN" dirty="0"/>
              <a:t>();</a:t>
            </a:r>
            <a:endParaRPr lang="zh-CN" altLang="zh-CN" dirty="0"/>
          </a:p>
        </p:txBody>
      </p:sp>
      <p:sp>
        <p:nvSpPr>
          <p:cNvPr id="4" name="矩形 3"/>
          <p:cNvSpPr/>
          <p:nvPr/>
        </p:nvSpPr>
        <p:spPr>
          <a:xfrm>
            <a:off x="1186519" y="2639758"/>
            <a:ext cx="35702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然后修改</a:t>
            </a:r>
            <a:r>
              <a:rPr lang="en-AU" altLang="zh-CN" dirty="0" err="1"/>
              <a:t>ConnectionString</a:t>
            </a:r>
            <a:r>
              <a:rPr lang="zh-CN" altLang="zh-CN" dirty="0"/>
              <a:t>属性：</a:t>
            </a:r>
            <a:endParaRPr lang="zh-CN" altLang="zh-CN" dirty="0"/>
          </a:p>
        </p:txBody>
      </p:sp>
      <p:sp>
        <p:nvSpPr>
          <p:cNvPr id="5" name="圆角矩形 4"/>
          <p:cNvSpPr/>
          <p:nvPr/>
        </p:nvSpPr>
        <p:spPr>
          <a:xfrm>
            <a:off x="1186518" y="3009090"/>
            <a:ext cx="9786281" cy="646986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sz="1600" dirty="0" err="1"/>
              <a:t>sqlcon.ConnectionString</a:t>
            </a:r>
            <a:r>
              <a:rPr lang="en-AU" altLang="zh-CN" sz="1600" dirty="0"/>
              <a:t>="Data Source=</a:t>
            </a:r>
            <a:r>
              <a:rPr lang="en-US" altLang="zh-CN" sz="1600" dirty="0"/>
              <a:t>(</a:t>
            </a:r>
            <a:r>
              <a:rPr lang="en-US" altLang="zh-CN" sz="1600" dirty="0" err="1"/>
              <a:t>localdb</a:t>
            </a:r>
            <a:r>
              <a:rPr lang="en-US" altLang="zh-CN" sz="1600" dirty="0"/>
              <a:t>)\</a:t>
            </a:r>
            <a:r>
              <a:rPr lang="en-US" altLang="zh-CN" sz="1600" dirty="0" err="1"/>
              <a:t>MSSQLLocalDB</a:t>
            </a:r>
            <a:r>
              <a:rPr lang="en-AU" altLang="zh-CN" sz="1600" dirty="0"/>
              <a:t>;Initial </a:t>
            </a:r>
            <a:r>
              <a:rPr lang="en-AU" altLang="zh-CN" sz="1600" dirty="0" err="1"/>
              <a:t>Catalog</a:t>
            </a:r>
            <a:r>
              <a:rPr lang="en-AU" altLang="zh-CN" sz="1600" dirty="0"/>
              <a:t>=</a:t>
            </a:r>
            <a:r>
              <a:rPr lang="en-AU" altLang="zh-CN" sz="1600" dirty="0" err="1"/>
              <a:t>XSCJDB;Integrated</a:t>
            </a:r>
            <a:r>
              <a:rPr lang="en-AU" altLang="zh-CN" sz="1600" dirty="0"/>
              <a:t> Security=True";</a:t>
            </a:r>
            <a:endParaRPr lang="zh-CN" altLang="zh-CN" sz="1600" dirty="0"/>
          </a:p>
        </p:txBody>
      </p:sp>
      <p:sp>
        <p:nvSpPr>
          <p:cNvPr id="6" name="矩形 5"/>
          <p:cNvSpPr/>
          <p:nvPr/>
        </p:nvSpPr>
        <p:spPr>
          <a:xfrm>
            <a:off x="1169581" y="3740406"/>
            <a:ext cx="84422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② 带参数的版本，接收一个字符串作为</a:t>
            </a:r>
            <a:r>
              <a:rPr lang="en-AU" altLang="zh-CN" dirty="0" err="1"/>
              <a:t>ConnectionString</a:t>
            </a:r>
            <a:r>
              <a:rPr lang="zh-CN" altLang="zh-CN" dirty="0"/>
              <a:t>属性的值。</a:t>
            </a:r>
            <a:endParaRPr lang="zh-CN" altLang="zh-CN" dirty="0"/>
          </a:p>
        </p:txBody>
      </p:sp>
      <p:sp>
        <p:nvSpPr>
          <p:cNvPr id="7" name="圆角矩形 6"/>
          <p:cNvSpPr/>
          <p:nvPr/>
        </p:nvSpPr>
        <p:spPr>
          <a:xfrm>
            <a:off x="1186519" y="4109738"/>
            <a:ext cx="9786280" cy="919401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sz="1600" dirty="0"/>
              <a:t>string </a:t>
            </a:r>
            <a:r>
              <a:rPr lang="en-AU" altLang="zh-CN" sz="1600" dirty="0" err="1"/>
              <a:t>strcon</a:t>
            </a:r>
            <a:r>
              <a:rPr lang="en-AU" altLang="zh-CN" sz="1600" dirty="0"/>
              <a:t> = @"Data Source=</a:t>
            </a:r>
            <a:r>
              <a:rPr lang="en-US" altLang="zh-CN" sz="1600" dirty="0"/>
              <a:t>(</a:t>
            </a:r>
            <a:r>
              <a:rPr lang="en-US" altLang="zh-CN" sz="1600" dirty="0" err="1"/>
              <a:t>localdb</a:t>
            </a:r>
            <a:r>
              <a:rPr lang="en-US" altLang="zh-CN" sz="1600" dirty="0"/>
              <a:t>)\</a:t>
            </a:r>
            <a:r>
              <a:rPr lang="en-US" altLang="zh-CN" sz="1600" dirty="0" err="1"/>
              <a:t>MSSQLLocalDB</a:t>
            </a:r>
            <a:r>
              <a:rPr lang="en-AU" altLang="zh-CN" sz="1600" dirty="0"/>
              <a:t>;Initial </a:t>
            </a:r>
            <a:r>
              <a:rPr lang="en-AU" altLang="zh-CN" sz="1600" dirty="0" err="1"/>
              <a:t>Catalog</a:t>
            </a:r>
            <a:r>
              <a:rPr lang="en-AU" altLang="zh-CN" sz="1600" dirty="0"/>
              <a:t>=</a:t>
            </a:r>
            <a:r>
              <a:rPr lang="en-AU" altLang="zh-CN" sz="1600" dirty="0" err="1"/>
              <a:t>XSCJDB;Integrated</a:t>
            </a:r>
            <a:r>
              <a:rPr lang="en-AU" altLang="zh-CN" sz="1600" dirty="0"/>
              <a:t> Security=True";</a:t>
            </a:r>
            <a:endParaRPr lang="zh-CN" altLang="zh-CN" sz="1600" dirty="0"/>
          </a:p>
          <a:p>
            <a:r>
              <a:rPr lang="en-AU" altLang="zh-CN" sz="1600" dirty="0" err="1"/>
              <a:t>SqlConnection</a:t>
            </a:r>
            <a:r>
              <a:rPr lang="en-AU" altLang="zh-CN" sz="1600" dirty="0"/>
              <a:t> </a:t>
            </a:r>
            <a:r>
              <a:rPr lang="en-AU" altLang="zh-CN" sz="1600" dirty="0" err="1"/>
              <a:t>sqlcon</a:t>
            </a:r>
            <a:r>
              <a:rPr lang="en-AU" altLang="zh-CN" sz="1600" dirty="0"/>
              <a:t> = new </a:t>
            </a:r>
            <a:r>
              <a:rPr lang="en-AU" altLang="zh-CN" sz="1600" dirty="0" err="1"/>
              <a:t>SqlConnection</a:t>
            </a:r>
            <a:r>
              <a:rPr lang="en-AU" altLang="zh-CN" sz="1600" dirty="0"/>
              <a:t>(</a:t>
            </a:r>
            <a:r>
              <a:rPr lang="en-AU" altLang="zh-CN" sz="1600" dirty="0" err="1"/>
              <a:t>strcon</a:t>
            </a:r>
            <a:r>
              <a:rPr lang="en-AU" altLang="zh-CN" sz="1600" dirty="0"/>
              <a:t>)</a:t>
            </a:r>
            <a:endParaRPr lang="zh-CN" altLang="zh-CN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0">
        <p:checker/>
      </p:transition>
    </mc:Choice>
    <mc:Fallback>
      <p:transition spd="slow" advClick="0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2</a:t>
            </a:r>
            <a:r>
              <a:rPr lang="zh-CN" altLang="zh-CN" sz="2800" b="1" dirty="0"/>
              <a:t>．</a:t>
            </a:r>
            <a:r>
              <a:rPr lang="en-AU" altLang="zh-CN" sz="2800" b="1" dirty="0"/>
              <a:t>Connection</a:t>
            </a:r>
            <a:r>
              <a:rPr lang="zh-CN" altLang="zh-CN" sz="2800" b="1" dirty="0"/>
              <a:t>对象的方法</a:t>
            </a:r>
            <a:endParaRPr lang="zh-CN" altLang="zh-CN" sz="2800" b="1" dirty="0"/>
          </a:p>
        </p:txBody>
      </p:sp>
      <p:sp>
        <p:nvSpPr>
          <p:cNvPr id="4" name="矩形 3"/>
          <p:cNvSpPr/>
          <p:nvPr/>
        </p:nvSpPr>
        <p:spPr>
          <a:xfrm>
            <a:off x="1238004" y="1460575"/>
            <a:ext cx="44422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表</a:t>
            </a:r>
            <a:r>
              <a:rPr lang="en-US" altLang="zh-CN" dirty="0"/>
              <a:t>9.4</a:t>
            </a:r>
            <a:r>
              <a:rPr lang="zh-CN" altLang="zh-CN" dirty="0"/>
              <a:t>列出了</a:t>
            </a:r>
            <a:r>
              <a:rPr lang="en-US" altLang="zh-CN" dirty="0"/>
              <a:t>Connection</a:t>
            </a:r>
            <a:r>
              <a:rPr lang="zh-CN" altLang="zh-CN" dirty="0"/>
              <a:t>对象常用的方法。</a:t>
            </a:r>
            <a:endParaRPr lang="zh-CN" altLang="zh-CN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2018220" y="2048226"/>
          <a:ext cx="8327257" cy="1790130"/>
        </p:xfrm>
        <a:graphic>
          <a:graphicData uri="http://schemas.openxmlformats.org/drawingml/2006/table">
            <a:tbl>
              <a:tblPr/>
              <a:tblGrid>
                <a:gridCol w="1807848"/>
                <a:gridCol w="6519409"/>
              </a:tblGrid>
              <a:tr h="298355"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方</a:t>
                      </a: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法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说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明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29835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50" dirty="0" smtClean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  Open</a:t>
                      </a: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()</a:t>
                      </a:r>
                      <a:endParaRPr lang="zh-CN" sz="1400" kern="10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打开与数据库的连接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8355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Close()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关闭数据库连接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8355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ChangeDatabase()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在打开连接的状态下，更改当前数据库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8355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CreateCommand()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创建并返回与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Connection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对象有关的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8355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Dispose()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调用</a:t>
                      </a: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Close()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方法关闭与数据库的连接，并释放所占用的系统资源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1116419" y="4030591"/>
            <a:ext cx="98989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6405"/>
            <a:r>
              <a:rPr lang="en-US" altLang="zh-CN" dirty="0"/>
              <a:t>Connection</a:t>
            </a:r>
            <a:r>
              <a:rPr lang="zh-CN" altLang="zh-CN" dirty="0"/>
              <a:t>对象的两个主要方法是</a:t>
            </a:r>
            <a:r>
              <a:rPr lang="en-AU" altLang="zh-CN" dirty="0"/>
              <a:t>Open()</a:t>
            </a:r>
            <a:r>
              <a:rPr lang="zh-CN" altLang="zh-CN" dirty="0"/>
              <a:t>和</a:t>
            </a:r>
            <a:r>
              <a:rPr lang="en-AU" altLang="zh-CN" dirty="0"/>
              <a:t>Close()</a:t>
            </a:r>
            <a:r>
              <a:rPr lang="zh-CN" altLang="zh-CN" dirty="0"/>
              <a:t>。</a:t>
            </a:r>
            <a:r>
              <a:rPr lang="en-AU" altLang="zh-CN" dirty="0"/>
              <a:t>Open()</a:t>
            </a:r>
            <a:r>
              <a:rPr lang="zh-CN" altLang="zh-CN" dirty="0"/>
              <a:t>方法使用</a:t>
            </a:r>
            <a:r>
              <a:rPr lang="en-AU" altLang="zh-CN" dirty="0" err="1"/>
              <a:t>ConnectionString</a:t>
            </a:r>
            <a:r>
              <a:rPr lang="zh-CN" altLang="zh-CN" dirty="0"/>
              <a:t>属性中的信息联系数据源，并建立一个打开的连接；而</a:t>
            </a:r>
            <a:r>
              <a:rPr lang="en-AU" altLang="zh-CN" dirty="0"/>
              <a:t>Close()</a:t>
            </a:r>
            <a:r>
              <a:rPr lang="zh-CN" altLang="zh-CN" dirty="0"/>
              <a:t>方法关闭已打开的连接。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Click="0" advTm="0">
        <p:circle/>
      </p:transition>
    </mc:Choice>
    <mc:Fallback>
      <p:transition spd="slow" advClick="0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3</a:t>
            </a:r>
            <a:r>
              <a:rPr lang="zh-CN" altLang="zh-CN" sz="2800" b="1" dirty="0"/>
              <a:t>．两种使用技术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35665" y="1275907"/>
            <a:ext cx="10154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b="1" dirty="0"/>
              <a:t>（</a:t>
            </a:r>
            <a:r>
              <a:rPr lang="en-AU" altLang="zh-CN" b="1" dirty="0"/>
              <a:t>1</a:t>
            </a:r>
            <a:r>
              <a:rPr lang="zh-CN" altLang="zh-CN" b="1" dirty="0"/>
              <a:t>）利用</a:t>
            </a:r>
            <a:r>
              <a:rPr lang="en-AU" altLang="zh-CN" b="1" dirty="0"/>
              <a:t>try</a:t>
            </a:r>
            <a:r>
              <a:rPr lang="zh-CN" altLang="zh-CN" b="1" dirty="0"/>
              <a:t>…</a:t>
            </a:r>
            <a:r>
              <a:rPr lang="en-AU" altLang="zh-CN" b="1" dirty="0"/>
              <a:t>catch</a:t>
            </a:r>
            <a:r>
              <a:rPr lang="zh-CN" altLang="zh-CN" b="1" dirty="0"/>
              <a:t>…</a:t>
            </a:r>
            <a:r>
              <a:rPr lang="en-AU" altLang="zh-CN" b="1" dirty="0"/>
              <a:t>finally</a:t>
            </a:r>
            <a:r>
              <a:rPr lang="zh-CN" altLang="zh-CN" b="1" dirty="0"/>
              <a:t>语句块</a:t>
            </a:r>
            <a:endParaRPr lang="zh-CN" altLang="zh-CN" dirty="0"/>
          </a:p>
          <a:p>
            <a:pPr indent="446405"/>
            <a:r>
              <a:rPr lang="zh-CN" altLang="zh-CN" dirty="0"/>
              <a:t>确保释放资源的第一种保险的方式，是在</a:t>
            </a:r>
            <a:r>
              <a:rPr lang="en-AU" altLang="zh-CN" dirty="0"/>
              <a:t>finally</a:t>
            </a:r>
            <a:r>
              <a:rPr lang="zh-CN" altLang="zh-CN" dirty="0"/>
              <a:t>块中关闭任何已打开的连接。下面是一个小示例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TextBox 3"/>
          <p:cNvSpPr txBox="1"/>
          <p:nvPr/>
        </p:nvSpPr>
        <p:spPr>
          <a:xfrm>
            <a:off x="1456660" y="1922238"/>
            <a:ext cx="9526773" cy="3858875"/>
          </a:xfrm>
          <a:prstGeom prst="roundRect">
            <a:avLst>
              <a:gd name="adj" fmla="val 3974"/>
            </a:avLst>
          </a:prstGeom>
          <a:solidFill>
            <a:srgbClr val="EDD0D0"/>
          </a:solidFill>
        </p:spPr>
        <p:txBody>
          <a:bodyPr wrap="square" rtlCol="0">
            <a:spAutoFit/>
          </a:bodyPr>
          <a:lstStyle/>
          <a:p>
            <a:r>
              <a:rPr lang="en-AU" altLang="zh-CN" sz="1600" dirty="0"/>
              <a:t>try</a:t>
            </a:r>
            <a:endParaRPr lang="zh-CN" altLang="zh-CN" sz="1600" dirty="0"/>
          </a:p>
          <a:p>
            <a:r>
              <a:rPr lang="en-AU" altLang="zh-CN" sz="1600" dirty="0"/>
              <a:t>{</a:t>
            </a:r>
            <a:endParaRPr lang="zh-CN" altLang="zh-CN" sz="1600" dirty="0"/>
          </a:p>
          <a:p>
            <a:r>
              <a:rPr lang="en-AU" altLang="zh-CN" sz="1600" dirty="0"/>
              <a:t>   	// Open the connection</a:t>
            </a:r>
            <a:endParaRPr lang="zh-CN" altLang="zh-CN" sz="1600" dirty="0"/>
          </a:p>
          <a:p>
            <a:r>
              <a:rPr lang="en-AU" altLang="zh-CN" sz="1600" dirty="0"/>
              <a:t>   	</a:t>
            </a:r>
            <a:r>
              <a:rPr lang="en-AU" altLang="zh-CN" sz="1600" dirty="0" err="1"/>
              <a:t>sqlcon.Open</a:t>
            </a:r>
            <a:r>
              <a:rPr lang="en-AU" altLang="zh-CN" sz="1600" dirty="0"/>
              <a:t>();</a:t>
            </a:r>
            <a:endParaRPr lang="zh-CN" altLang="zh-CN" sz="1600" dirty="0"/>
          </a:p>
          <a:p>
            <a:r>
              <a:rPr lang="en-AU" altLang="zh-CN" sz="1600" dirty="0"/>
              <a:t>   	// Do something useful</a:t>
            </a:r>
            <a:endParaRPr lang="zh-CN" altLang="zh-CN" sz="1600" dirty="0"/>
          </a:p>
          <a:p>
            <a:r>
              <a:rPr lang="en-AU" altLang="zh-CN" sz="1600" dirty="0"/>
              <a:t>}</a:t>
            </a:r>
            <a:endParaRPr lang="zh-CN" altLang="zh-CN" sz="1600" dirty="0"/>
          </a:p>
          <a:p>
            <a:r>
              <a:rPr lang="en-AU" altLang="zh-CN" sz="1600" dirty="0"/>
              <a:t>catch ( Exception ex )</a:t>
            </a:r>
            <a:endParaRPr lang="zh-CN" altLang="zh-CN" sz="1600" dirty="0"/>
          </a:p>
          <a:p>
            <a:r>
              <a:rPr lang="en-AU" altLang="zh-CN" sz="1600" dirty="0"/>
              <a:t>{</a:t>
            </a:r>
            <a:endParaRPr lang="zh-CN" altLang="zh-CN" sz="1600" dirty="0"/>
          </a:p>
          <a:p>
            <a:r>
              <a:rPr lang="en-AU" altLang="zh-CN" sz="1600" dirty="0"/>
              <a:t>   	// Do something about the exception</a:t>
            </a:r>
            <a:endParaRPr lang="zh-CN" altLang="zh-CN" sz="1600" dirty="0"/>
          </a:p>
          <a:p>
            <a:r>
              <a:rPr lang="en-AU" altLang="zh-CN" sz="1600" dirty="0"/>
              <a:t>}</a:t>
            </a:r>
            <a:endParaRPr lang="zh-CN" altLang="zh-CN" sz="1600" dirty="0"/>
          </a:p>
          <a:p>
            <a:r>
              <a:rPr lang="en-AU" altLang="zh-CN" sz="1600" dirty="0"/>
              <a:t>finally</a:t>
            </a:r>
            <a:endParaRPr lang="zh-CN" altLang="zh-CN" sz="1600" dirty="0"/>
          </a:p>
          <a:p>
            <a:r>
              <a:rPr lang="en-AU" altLang="zh-CN" sz="1600" dirty="0"/>
              <a:t>{</a:t>
            </a:r>
            <a:endParaRPr lang="zh-CN" altLang="zh-CN" sz="1600" dirty="0"/>
          </a:p>
          <a:p>
            <a:r>
              <a:rPr lang="en-AU" altLang="zh-CN" sz="1600" dirty="0"/>
              <a:t>   	// Ensure that the connection is freed</a:t>
            </a:r>
            <a:endParaRPr lang="zh-CN" altLang="zh-CN" sz="1600" dirty="0"/>
          </a:p>
          <a:p>
            <a:r>
              <a:rPr lang="en-AU" altLang="zh-CN" sz="1600" dirty="0"/>
              <a:t>   	</a:t>
            </a:r>
            <a:r>
              <a:rPr lang="en-AU" altLang="zh-CN" sz="1600" dirty="0" err="1"/>
              <a:t>sqlcon.Close</a:t>
            </a:r>
            <a:r>
              <a:rPr lang="en-AU" altLang="zh-CN" sz="1600" dirty="0"/>
              <a:t> ( ) ;</a:t>
            </a:r>
            <a:endParaRPr lang="zh-CN" altLang="zh-CN" sz="1600" dirty="0"/>
          </a:p>
          <a:p>
            <a:r>
              <a:rPr lang="en-AU" altLang="zh-CN" sz="1600" dirty="0" smtClean="0"/>
              <a:t>}</a:t>
            </a:r>
            <a:endParaRPr lang="en-AU" altLang="zh-CN" sz="1600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3</a:t>
            </a:r>
            <a:r>
              <a:rPr lang="zh-CN" altLang="zh-CN" sz="2800" b="1" dirty="0"/>
              <a:t>．两种使用技术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318437" y="1403498"/>
            <a:ext cx="95693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b="1" dirty="0"/>
              <a:t>（</a:t>
            </a:r>
            <a:r>
              <a:rPr lang="en-AU" altLang="zh-CN" b="1" dirty="0"/>
              <a:t>2</a:t>
            </a:r>
            <a:r>
              <a:rPr lang="zh-CN" altLang="zh-CN" b="1" dirty="0"/>
              <a:t>）使用</a:t>
            </a:r>
            <a:r>
              <a:rPr lang="en-AU" altLang="zh-CN" b="1" dirty="0"/>
              <a:t>using</a:t>
            </a:r>
            <a:r>
              <a:rPr lang="zh-CN" altLang="zh-CN" b="1" dirty="0"/>
              <a:t>语句块</a:t>
            </a:r>
            <a:endParaRPr lang="zh-CN" altLang="zh-CN" dirty="0"/>
          </a:p>
          <a:p>
            <a:pPr indent="446405"/>
            <a:r>
              <a:rPr lang="zh-CN" altLang="zh-CN" dirty="0" smtClean="0"/>
              <a:t>对于</a:t>
            </a:r>
            <a:r>
              <a:rPr lang="zh-CN" altLang="zh-CN" dirty="0"/>
              <a:t>数据库连接这样的稀缺资源来说，程序员希望在不使用时尽快关闭，在</a:t>
            </a:r>
            <a:r>
              <a:rPr lang="en-AU" altLang="zh-CN" dirty="0"/>
              <a:t>C++</a:t>
            </a:r>
            <a:r>
              <a:rPr lang="zh-CN" altLang="zh-CN" dirty="0"/>
              <a:t>中使用析构函数来释放资源的技术在</a:t>
            </a:r>
            <a:r>
              <a:rPr lang="en-AU" altLang="zh-CN" dirty="0"/>
              <a:t>C# </a:t>
            </a:r>
            <a:r>
              <a:rPr lang="zh-CN" altLang="zh-CN" dirty="0"/>
              <a:t>中也一样可以使用，前提是被释放的对象实现了</a:t>
            </a:r>
            <a:r>
              <a:rPr lang="en-AU" altLang="zh-CN" dirty="0" err="1"/>
              <a:t>IDisposable</a:t>
            </a:r>
            <a:r>
              <a:rPr lang="zh-CN" altLang="zh-CN" dirty="0"/>
              <a:t>接口，这就是</a:t>
            </a:r>
            <a:r>
              <a:rPr lang="en-AU" altLang="zh-CN" dirty="0"/>
              <a:t>using</a:t>
            </a:r>
            <a:r>
              <a:rPr lang="zh-CN" altLang="zh-CN" dirty="0"/>
              <a:t>语句块的用法，而</a:t>
            </a:r>
            <a:r>
              <a:rPr lang="en-AU" altLang="zh-CN" dirty="0"/>
              <a:t>Connection</a:t>
            </a:r>
            <a:r>
              <a:rPr lang="zh-CN" altLang="zh-CN" dirty="0"/>
              <a:t>正是这种对象。</a:t>
            </a:r>
            <a:r>
              <a:rPr lang="en-AU" altLang="zh-CN" dirty="0"/>
              <a:t>using</a:t>
            </a:r>
            <a:r>
              <a:rPr lang="zh-CN" altLang="zh-CN" dirty="0"/>
              <a:t>语句块保证在退出语句块时实现</a:t>
            </a:r>
            <a:r>
              <a:rPr lang="en-AU" altLang="zh-CN" dirty="0" err="1"/>
              <a:t>IDisposable</a:t>
            </a:r>
            <a:r>
              <a:rPr lang="zh-CN" altLang="zh-CN" dirty="0"/>
              <a:t>接口的对象能立即释放，在</a:t>
            </a:r>
            <a:r>
              <a:rPr lang="en-AU" altLang="zh-CN" dirty="0"/>
              <a:t>Connection</a:t>
            </a:r>
            <a:r>
              <a:rPr lang="zh-CN" altLang="zh-CN" dirty="0"/>
              <a:t>对象的</a:t>
            </a:r>
            <a:r>
              <a:rPr lang="en-AU" altLang="zh-CN" dirty="0"/>
              <a:t>Dispose</a:t>
            </a:r>
            <a:r>
              <a:rPr lang="zh-CN" altLang="zh-CN" dirty="0"/>
              <a:t>方法中会检查对象的状态，在打开状态时则调用</a:t>
            </a:r>
            <a:r>
              <a:rPr lang="en-AU" altLang="zh-CN" dirty="0"/>
              <a:t>Close()</a:t>
            </a:r>
            <a:r>
              <a:rPr lang="zh-CN" altLang="zh-CN" dirty="0"/>
              <a:t>方法，这就保证了资源被及时释放。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45758" y="3157824"/>
            <a:ext cx="8580475" cy="2281476"/>
          </a:xfrm>
          <a:prstGeom prst="roundRect">
            <a:avLst>
              <a:gd name="adj" fmla="val 7346"/>
            </a:avLst>
          </a:prstGeom>
          <a:solidFill>
            <a:srgbClr val="EDD0D0"/>
          </a:solidFill>
        </p:spPr>
        <p:txBody>
          <a:bodyPr wrap="square" rtlCol="0">
            <a:spAutoFit/>
          </a:bodyPr>
          <a:lstStyle/>
          <a:p>
            <a:r>
              <a:rPr lang="en-AU" altLang="zh-CN" sz="1600" dirty="0"/>
              <a:t>string </a:t>
            </a:r>
            <a:r>
              <a:rPr lang="en-AU" altLang="zh-CN" sz="1600" dirty="0" err="1"/>
              <a:t>strcon</a:t>
            </a:r>
            <a:r>
              <a:rPr lang="en-AU" altLang="zh-CN" sz="1600" dirty="0"/>
              <a:t> = @"Data Source=</a:t>
            </a:r>
            <a:r>
              <a:rPr lang="en-US" altLang="zh-CN" sz="1600" dirty="0"/>
              <a:t>(</a:t>
            </a:r>
            <a:r>
              <a:rPr lang="en-US" altLang="zh-CN" sz="1600" dirty="0" err="1"/>
              <a:t>localdb</a:t>
            </a:r>
            <a:r>
              <a:rPr lang="en-US" altLang="zh-CN" sz="1600" dirty="0"/>
              <a:t>)\</a:t>
            </a:r>
            <a:r>
              <a:rPr lang="en-US" altLang="zh-CN" sz="1600" dirty="0" err="1"/>
              <a:t>MSSQLLocalDB</a:t>
            </a:r>
            <a:r>
              <a:rPr lang="en-AU" altLang="zh-CN" sz="1600" dirty="0"/>
              <a:t>;Initial </a:t>
            </a:r>
            <a:r>
              <a:rPr lang="en-AU" altLang="zh-CN" sz="1600" dirty="0" err="1"/>
              <a:t>Catalog</a:t>
            </a:r>
            <a:r>
              <a:rPr lang="en-AU" altLang="zh-CN" sz="1600" dirty="0"/>
              <a:t>=</a:t>
            </a:r>
            <a:r>
              <a:rPr lang="en-AU" altLang="zh-CN" sz="1600" dirty="0" err="1"/>
              <a:t>XSCJDB;Integrated</a:t>
            </a:r>
            <a:r>
              <a:rPr lang="en-AU" altLang="zh-CN" sz="1600" dirty="0"/>
              <a:t> Security=True";</a:t>
            </a:r>
            <a:endParaRPr lang="zh-CN" altLang="zh-CN" sz="1600" dirty="0"/>
          </a:p>
          <a:p>
            <a:r>
              <a:rPr lang="en-AU" altLang="zh-CN" sz="1600" dirty="0"/>
              <a:t>using (</a:t>
            </a:r>
            <a:r>
              <a:rPr lang="en-AU" altLang="zh-CN" sz="1600" dirty="0" err="1"/>
              <a:t>SqlConnection</a:t>
            </a:r>
            <a:r>
              <a:rPr lang="en-AU" altLang="zh-CN" sz="1600" dirty="0"/>
              <a:t> </a:t>
            </a:r>
            <a:r>
              <a:rPr lang="en-AU" altLang="zh-CN" sz="1600" dirty="0" err="1"/>
              <a:t>sqlcon</a:t>
            </a:r>
            <a:r>
              <a:rPr lang="en-AU" altLang="zh-CN" sz="1600" dirty="0"/>
              <a:t> = new </a:t>
            </a:r>
            <a:r>
              <a:rPr lang="en-AU" altLang="zh-CN" sz="1600" dirty="0" err="1"/>
              <a:t>SqlConnection</a:t>
            </a:r>
            <a:r>
              <a:rPr lang="en-AU" altLang="zh-CN" sz="1600" dirty="0"/>
              <a:t>(</a:t>
            </a:r>
            <a:r>
              <a:rPr lang="en-AU" altLang="zh-CN" sz="1600" dirty="0" err="1"/>
              <a:t>strcon</a:t>
            </a:r>
            <a:r>
              <a:rPr lang="en-AU" altLang="zh-CN" sz="1600" dirty="0"/>
              <a:t>))</a:t>
            </a:r>
            <a:endParaRPr lang="zh-CN" altLang="zh-CN" sz="1600" dirty="0"/>
          </a:p>
          <a:p>
            <a:r>
              <a:rPr lang="en-AU" altLang="zh-CN" sz="1600" dirty="0"/>
              <a:t>{</a:t>
            </a:r>
            <a:endParaRPr lang="zh-CN" altLang="zh-CN" sz="1600" dirty="0"/>
          </a:p>
          <a:p>
            <a:r>
              <a:rPr lang="en-AU" altLang="zh-CN" sz="1600" dirty="0"/>
              <a:t>	// Open the connection</a:t>
            </a:r>
            <a:endParaRPr lang="zh-CN" altLang="zh-CN" sz="1600" dirty="0"/>
          </a:p>
          <a:p>
            <a:r>
              <a:rPr lang="en-AU" altLang="zh-CN" sz="1600" dirty="0"/>
              <a:t>	</a:t>
            </a:r>
            <a:r>
              <a:rPr lang="en-AU" altLang="zh-CN" sz="1600" dirty="0" err="1"/>
              <a:t>sqlcon.Open</a:t>
            </a:r>
            <a:r>
              <a:rPr lang="en-AU" altLang="zh-CN" sz="1600" dirty="0"/>
              <a:t>();</a:t>
            </a:r>
            <a:endParaRPr lang="zh-CN" altLang="zh-CN" sz="1600" dirty="0"/>
          </a:p>
          <a:p>
            <a:r>
              <a:rPr lang="en-AU" altLang="zh-CN" sz="1600" dirty="0"/>
              <a:t>	// Do something useful</a:t>
            </a:r>
            <a:endParaRPr lang="zh-CN" altLang="zh-CN" sz="1600" dirty="0"/>
          </a:p>
          <a:p>
            <a:r>
              <a:rPr lang="en-AU" altLang="zh-CN" sz="1600" dirty="0" smtClean="0"/>
              <a:t>}</a:t>
            </a:r>
            <a:endParaRPr lang="zh-CN" altLang="zh-CN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03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5053624" y="3397963"/>
            <a:ext cx="2336084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zh-CN" altLang="zh-CN" sz="2800" b="1" dirty="0"/>
              <a:t>连接的测试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连接的测试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105786" y="1371600"/>
            <a:ext cx="9994605" cy="1700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>
              <a:lnSpc>
                <a:spcPct val="150000"/>
              </a:lnSpc>
            </a:pPr>
            <a:r>
              <a:rPr lang="zh-CN" altLang="zh-CN" dirty="0"/>
              <a:t>【例</a:t>
            </a:r>
            <a:r>
              <a:rPr lang="en-US" altLang="zh-CN" b="1" dirty="0"/>
              <a:t>9.1</a:t>
            </a:r>
            <a:r>
              <a:rPr lang="zh-CN" altLang="zh-CN" dirty="0"/>
              <a:t>】 在</a:t>
            </a:r>
            <a:r>
              <a:rPr lang="en-US" altLang="zh-CN" dirty="0"/>
              <a:t>using</a:t>
            </a:r>
            <a:r>
              <a:rPr lang="zh-CN" altLang="zh-CN" dirty="0"/>
              <a:t>语句块中打开数据库连接，并显示连接状态。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zh-CN" dirty="0"/>
              <a:t>新建</a:t>
            </a:r>
            <a:r>
              <a:rPr lang="en-US" altLang="zh-CN" dirty="0" err="1"/>
              <a:t>WinForm</a:t>
            </a:r>
            <a:r>
              <a:rPr lang="zh-CN" altLang="zh-CN" dirty="0"/>
              <a:t>项目，在</a:t>
            </a:r>
            <a:r>
              <a:rPr lang="en-US" altLang="zh-CN" dirty="0"/>
              <a:t>Form1</a:t>
            </a:r>
            <a:r>
              <a:rPr lang="zh-CN" altLang="zh-CN" dirty="0"/>
              <a:t>的设计视图中将此窗体调整到适当的大小，并将</a:t>
            </a:r>
            <a:r>
              <a:rPr lang="en-US" altLang="zh-CN" dirty="0"/>
              <a:t>Text</a:t>
            </a:r>
            <a:r>
              <a:rPr lang="zh-CN" altLang="zh-CN" dirty="0"/>
              <a:t>属性设为“数据库连接”。从工具箱中拖曳一个</a:t>
            </a:r>
            <a:r>
              <a:rPr lang="en-US" altLang="zh-CN" dirty="0"/>
              <a:t>Button</a:t>
            </a:r>
            <a:r>
              <a:rPr lang="zh-CN" altLang="zh-CN" dirty="0"/>
              <a:t>控件到此窗体中，其</a:t>
            </a:r>
            <a:r>
              <a:rPr lang="en-US" altLang="zh-CN" dirty="0"/>
              <a:t>Text</a:t>
            </a:r>
            <a:r>
              <a:rPr lang="zh-CN" altLang="zh-CN" dirty="0"/>
              <a:t>属性设置为“测试”。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zh-CN" dirty="0"/>
              <a:t>引用命名空间为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649510" y="3072130"/>
            <a:ext cx="8653439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/>
              <a:t>using </a:t>
            </a:r>
            <a:r>
              <a:rPr lang="en-AU" altLang="zh-CN" dirty="0" err="1"/>
              <a:t>System.Data.SqlClient</a:t>
            </a:r>
            <a:r>
              <a:rPr lang="en-AU" altLang="zh-CN" dirty="0"/>
              <a:t>;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连接的测试</a:t>
            </a:r>
            <a:endParaRPr lang="zh-CN" altLang="zh-CN" sz="2800" b="1" dirty="0"/>
          </a:p>
        </p:txBody>
      </p:sp>
      <p:sp>
        <p:nvSpPr>
          <p:cNvPr id="4" name="矩形 3"/>
          <p:cNvSpPr/>
          <p:nvPr/>
        </p:nvSpPr>
        <p:spPr>
          <a:xfrm>
            <a:off x="1282994" y="1277035"/>
            <a:ext cx="74888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切换到窗体设计视图，双击</a:t>
            </a:r>
            <a:r>
              <a:rPr lang="en-US" altLang="zh-CN" dirty="0"/>
              <a:t>button1</a:t>
            </a:r>
            <a:r>
              <a:rPr lang="zh-CN" altLang="zh-CN" dirty="0"/>
              <a:t>按钮，添加</a:t>
            </a:r>
            <a:r>
              <a:rPr lang="en-US" altLang="zh-CN" dirty="0"/>
              <a:t>Click</a:t>
            </a:r>
            <a:r>
              <a:rPr lang="zh-CN" altLang="zh-CN" dirty="0"/>
              <a:t>事件，代码如下：</a:t>
            </a:r>
            <a:endParaRPr lang="zh-CN" altLang="zh-CN" dirty="0"/>
          </a:p>
        </p:txBody>
      </p:sp>
      <p:sp>
        <p:nvSpPr>
          <p:cNvPr id="5" name="TextBox 4"/>
          <p:cNvSpPr txBox="1"/>
          <p:nvPr/>
        </p:nvSpPr>
        <p:spPr>
          <a:xfrm>
            <a:off x="1282994" y="1664652"/>
            <a:ext cx="9594113" cy="3356908"/>
          </a:xfrm>
          <a:prstGeom prst="roundRect">
            <a:avLst>
              <a:gd name="adj" fmla="val 4411"/>
            </a:avLst>
          </a:prstGeom>
          <a:solidFill>
            <a:srgbClr val="EDD0D0"/>
          </a:solidFill>
        </p:spPr>
        <p:txBody>
          <a:bodyPr wrap="square" rtlCol="0">
            <a:spAutoFit/>
          </a:bodyPr>
          <a:lstStyle/>
          <a:p>
            <a:r>
              <a:rPr lang="en-AU" altLang="zh-CN" sz="1600" dirty="0"/>
              <a:t>private void button1_Click(object sender, </a:t>
            </a:r>
            <a:r>
              <a:rPr lang="en-AU" altLang="zh-CN" sz="1600" dirty="0" err="1"/>
              <a:t>EventArgs</a:t>
            </a:r>
            <a:r>
              <a:rPr lang="en-AU" altLang="zh-CN" sz="1600" dirty="0"/>
              <a:t> e)</a:t>
            </a:r>
            <a:endParaRPr lang="zh-CN" altLang="zh-CN" sz="1600" dirty="0"/>
          </a:p>
          <a:p>
            <a:r>
              <a:rPr lang="en-AU" altLang="zh-CN" sz="1600" dirty="0"/>
              <a:t>{</a:t>
            </a:r>
            <a:endParaRPr lang="zh-CN" altLang="zh-CN" sz="1600" dirty="0"/>
          </a:p>
          <a:p>
            <a:pPr latinLnBrk="1"/>
            <a:r>
              <a:rPr lang="en-AU" altLang="zh-CN" sz="1600" dirty="0"/>
              <a:t>string </a:t>
            </a:r>
            <a:r>
              <a:rPr lang="en-AU" altLang="zh-CN" sz="1600" dirty="0" err="1"/>
              <a:t>strcon</a:t>
            </a:r>
            <a:r>
              <a:rPr lang="en-AU" altLang="zh-CN" sz="1600" dirty="0"/>
              <a:t> = @"Data Source=(</a:t>
            </a:r>
            <a:r>
              <a:rPr lang="en-AU" altLang="zh-CN" sz="1600" dirty="0" err="1"/>
              <a:t>localdb</a:t>
            </a:r>
            <a:r>
              <a:rPr lang="en-AU" altLang="zh-CN" sz="1600" dirty="0"/>
              <a:t>)\</a:t>
            </a:r>
            <a:r>
              <a:rPr lang="en-AU" altLang="zh-CN" sz="1600" dirty="0" err="1"/>
              <a:t>MSSQLLocalDB;Initial</a:t>
            </a:r>
            <a:r>
              <a:rPr lang="en-AU" altLang="zh-CN" sz="1600" dirty="0"/>
              <a:t> </a:t>
            </a:r>
            <a:r>
              <a:rPr lang="en-AU" altLang="zh-CN" sz="1600" dirty="0" err="1"/>
              <a:t>Catalog</a:t>
            </a:r>
            <a:r>
              <a:rPr lang="en-AU" altLang="zh-CN" sz="1600" dirty="0"/>
              <a:t>=</a:t>
            </a:r>
            <a:r>
              <a:rPr lang="en-AU" altLang="zh-CN" sz="1600" dirty="0" err="1"/>
              <a:t>XSCJDB;Integrated</a:t>
            </a:r>
            <a:r>
              <a:rPr lang="en-AU" altLang="zh-CN" sz="1600" dirty="0"/>
              <a:t> Security=True";</a:t>
            </a:r>
            <a:endParaRPr lang="zh-CN" altLang="zh-CN" sz="1600" dirty="0"/>
          </a:p>
          <a:p>
            <a:r>
              <a:rPr lang="en-AU" altLang="zh-CN" sz="1600" dirty="0"/>
              <a:t>    </a:t>
            </a:r>
            <a:r>
              <a:rPr lang="en-AU" altLang="zh-CN" sz="1600" dirty="0" err="1"/>
              <a:t>SqlConnection</a:t>
            </a:r>
            <a:r>
              <a:rPr lang="en-AU" altLang="zh-CN" sz="1600" dirty="0"/>
              <a:t> </a:t>
            </a:r>
            <a:r>
              <a:rPr lang="en-AU" altLang="zh-CN" sz="1600" dirty="0" err="1"/>
              <a:t>sqlcon</a:t>
            </a:r>
            <a:r>
              <a:rPr lang="en-AU" altLang="zh-CN" sz="1600" dirty="0"/>
              <a:t>;</a:t>
            </a:r>
            <a:endParaRPr lang="zh-CN" altLang="zh-CN" sz="1600" dirty="0"/>
          </a:p>
          <a:p>
            <a:r>
              <a:rPr lang="en-AU" altLang="zh-CN" sz="1600" dirty="0"/>
              <a:t>    using (</a:t>
            </a:r>
            <a:r>
              <a:rPr lang="en-AU" altLang="zh-CN" sz="1600" dirty="0" err="1"/>
              <a:t>sqlcon</a:t>
            </a:r>
            <a:r>
              <a:rPr lang="en-AU" altLang="zh-CN" sz="1600" dirty="0"/>
              <a:t> = new </a:t>
            </a:r>
            <a:r>
              <a:rPr lang="en-AU" altLang="zh-CN" sz="1600" dirty="0" err="1"/>
              <a:t>SqlConnection</a:t>
            </a:r>
            <a:r>
              <a:rPr lang="en-AU" altLang="zh-CN" sz="1600" dirty="0"/>
              <a:t>(</a:t>
            </a:r>
            <a:r>
              <a:rPr lang="en-AU" altLang="zh-CN" sz="1600" dirty="0" err="1"/>
              <a:t>strcon</a:t>
            </a:r>
            <a:r>
              <a:rPr lang="en-AU" altLang="zh-CN" sz="1600" dirty="0"/>
              <a:t>))</a:t>
            </a:r>
            <a:endParaRPr lang="zh-CN" altLang="zh-CN" sz="1600" dirty="0"/>
          </a:p>
          <a:p>
            <a:r>
              <a:rPr lang="en-AU" altLang="zh-CN" sz="1600" dirty="0"/>
              <a:t>    {</a:t>
            </a:r>
            <a:endParaRPr lang="zh-CN" altLang="zh-CN" sz="1600" dirty="0"/>
          </a:p>
          <a:p>
            <a:r>
              <a:rPr lang="en-AU" altLang="zh-CN" sz="1600" dirty="0"/>
              <a:t>        </a:t>
            </a:r>
            <a:r>
              <a:rPr lang="en-AU" altLang="zh-CN" sz="1600" dirty="0" err="1"/>
              <a:t>sqlcon.Open</a:t>
            </a:r>
            <a:r>
              <a:rPr lang="en-AU" altLang="zh-CN" sz="1600" dirty="0"/>
              <a:t>();</a:t>
            </a:r>
            <a:endParaRPr lang="zh-CN" altLang="zh-CN" sz="1600" dirty="0"/>
          </a:p>
          <a:p>
            <a:r>
              <a:rPr lang="en-AU" altLang="zh-CN" sz="1600" dirty="0"/>
              <a:t>        </a:t>
            </a:r>
            <a:r>
              <a:rPr lang="en-AU" altLang="zh-CN" sz="1600" dirty="0" err="1"/>
              <a:t>MessageBox.Show</a:t>
            </a:r>
            <a:r>
              <a:rPr lang="en-AU" altLang="zh-CN" sz="1600" dirty="0"/>
              <a:t>("</a:t>
            </a:r>
            <a:r>
              <a:rPr lang="zh-CN" altLang="zh-CN" sz="1600" dirty="0"/>
              <a:t>数据库连接状态：</a:t>
            </a:r>
            <a:r>
              <a:rPr lang="en-AU" altLang="zh-CN" sz="1600" dirty="0"/>
              <a:t>" + </a:t>
            </a:r>
            <a:r>
              <a:rPr lang="en-AU" altLang="zh-CN" sz="1600" dirty="0" err="1"/>
              <a:t>sqlcon.State.ToString</a:t>
            </a:r>
            <a:r>
              <a:rPr lang="en-AU" altLang="zh-CN" sz="1600" dirty="0"/>
              <a:t>(), "</a:t>
            </a:r>
            <a:r>
              <a:rPr lang="zh-CN" altLang="zh-CN" sz="1600" dirty="0"/>
              <a:t>第一个对话框</a:t>
            </a:r>
            <a:r>
              <a:rPr lang="en-AU" altLang="zh-CN" sz="1600" dirty="0"/>
              <a:t>");</a:t>
            </a:r>
            <a:endParaRPr lang="zh-CN" altLang="zh-CN" sz="1600" dirty="0"/>
          </a:p>
          <a:p>
            <a:r>
              <a:rPr lang="en-AU" altLang="zh-CN" sz="1600" dirty="0"/>
              <a:t>    }</a:t>
            </a:r>
            <a:endParaRPr lang="zh-CN" altLang="zh-CN" sz="1600" dirty="0"/>
          </a:p>
          <a:p>
            <a:pPr latinLnBrk="1"/>
            <a:r>
              <a:rPr lang="en-AU" altLang="zh-CN" sz="1600" dirty="0"/>
              <a:t> </a:t>
            </a:r>
            <a:endParaRPr lang="zh-CN" altLang="zh-CN" sz="1600" dirty="0"/>
          </a:p>
          <a:p>
            <a:r>
              <a:rPr lang="en-AU" altLang="zh-CN" sz="1600" dirty="0"/>
              <a:t>    </a:t>
            </a:r>
            <a:r>
              <a:rPr lang="en-AU" altLang="zh-CN" sz="1600" dirty="0" err="1"/>
              <a:t>MessageBox.Show</a:t>
            </a:r>
            <a:r>
              <a:rPr lang="en-AU" altLang="zh-CN" sz="1600" dirty="0"/>
              <a:t>("</a:t>
            </a:r>
            <a:r>
              <a:rPr lang="zh-CN" altLang="zh-CN" sz="1600" dirty="0"/>
              <a:t>数据库连接状态：</a:t>
            </a:r>
            <a:r>
              <a:rPr lang="en-AU" altLang="zh-CN" sz="1600" dirty="0"/>
              <a:t>" + </a:t>
            </a:r>
            <a:r>
              <a:rPr lang="en-AU" altLang="zh-CN" sz="1600" dirty="0" err="1"/>
              <a:t>sqlcon.State.ToString</a:t>
            </a:r>
            <a:r>
              <a:rPr lang="en-AU" altLang="zh-CN" sz="1600" dirty="0"/>
              <a:t>(), "</a:t>
            </a:r>
            <a:r>
              <a:rPr lang="zh-CN" altLang="zh-CN" sz="1600" dirty="0"/>
              <a:t>第二个对话框</a:t>
            </a:r>
            <a:r>
              <a:rPr lang="en-AU" altLang="zh-CN" sz="1600" dirty="0"/>
              <a:t>");</a:t>
            </a:r>
            <a:endParaRPr lang="zh-CN" altLang="zh-CN" sz="1600" dirty="0"/>
          </a:p>
          <a:p>
            <a:r>
              <a:rPr lang="en-AU" altLang="zh-CN" sz="1600" dirty="0" smtClean="0"/>
              <a:t>}</a:t>
            </a:r>
            <a:endParaRPr lang="en-AU" altLang="zh-CN" sz="1600" dirty="0" smtClean="0"/>
          </a:p>
        </p:txBody>
      </p:sp>
    </p:spTree>
  </p:cSld>
  <p:clrMapOvr>
    <a:masterClrMapping/>
  </p:clrMapOvr>
  <p:transition spd="slow" advClick="0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连接的测试</a:t>
            </a:r>
            <a:endParaRPr lang="zh-CN" altLang="zh-CN" sz="2800" b="1" dirty="0"/>
          </a:p>
        </p:txBody>
      </p:sp>
      <p:sp>
        <p:nvSpPr>
          <p:cNvPr id="3" name="矩形 2"/>
          <p:cNvSpPr/>
          <p:nvPr/>
        </p:nvSpPr>
        <p:spPr>
          <a:xfrm>
            <a:off x="1370302" y="1266678"/>
            <a:ext cx="59426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运行程序，单击【测试】按钮，运行结果如图</a:t>
            </a:r>
            <a:r>
              <a:rPr lang="en-US" altLang="zh-CN" dirty="0"/>
              <a:t>9.15</a:t>
            </a:r>
            <a:r>
              <a:rPr lang="zh-CN" altLang="zh-CN" dirty="0"/>
              <a:t>所示。</a:t>
            </a:r>
            <a:endParaRPr lang="zh-CN" altLang="zh-CN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600450" y="1807535"/>
          <a:ext cx="4746108" cy="38584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8" name="Visio" r:id="rId1" imgW="5359400" imgH="4356100" progId="Visio.Drawing.11">
                  <p:embed/>
                </p:oleObj>
              </mc:Choice>
              <mc:Fallback>
                <p:oleObj name="Visio" r:id="rId1" imgW="5359400" imgH="43561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00450" y="1807535"/>
                        <a:ext cx="4746108" cy="385847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椭圆 44"/>
          <p:cNvSpPr/>
          <p:nvPr/>
        </p:nvSpPr>
        <p:spPr>
          <a:xfrm>
            <a:off x="1662439" y="634964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5014826" y="505235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-2329559" y="581188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3509027" y="522016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5665700" y="531588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-171822" y="668617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8114600" y="504646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2248793" y="647970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840051" y="660701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4741424" y="6548959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3754453" y="6708616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892586" y="435198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6533843" y="446495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3535515" y="65506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5291569" y="484901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4196822" y="61813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7422754" y="48603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-2770520" y="5433506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109224" y="45023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416196" y="662710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2653946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4109224" y="509293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3126439" y="672360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6672188" y="491683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5588727" y="490045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4644849" y="453278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2684342" y="6858000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3231133" y="639620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220837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2142853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1798041" y="638108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4204636" y="474940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5889529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3360747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427783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1541049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5545213" y="4966477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3958102" y="469679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6052709" y="52839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1952131" y="690154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-827225" y="6530088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6855005" y="5218960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410833" y="5246174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3179753" y="674845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-426689" y="661646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853128" y="712425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4465518" y="548129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6611504" y="5386447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7476122" y="525402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8151944" y="5353813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075099" y="508176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2176325" y="6590766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6525860" y="502461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4617578" y="4862366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3349392" y="5128159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8199868" y="4887821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5691666" y="53555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8130066" y="5042374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3881916" y="50507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3672711" y="682924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6" name="椭圆 105"/>
          <p:cNvSpPr/>
          <p:nvPr/>
        </p:nvSpPr>
        <p:spPr>
          <a:xfrm>
            <a:off x="5397078" y="489396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8" name="椭圆 107"/>
          <p:cNvSpPr/>
          <p:nvPr/>
        </p:nvSpPr>
        <p:spPr>
          <a:xfrm>
            <a:off x="6147183" y="5250990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8160462" y="5136192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6916158" y="55012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1904150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1158105" y="6614760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8825472" y="512479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89080" y="659798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5" name="椭圆 114"/>
          <p:cNvSpPr/>
          <p:nvPr/>
        </p:nvSpPr>
        <p:spPr>
          <a:xfrm>
            <a:off x="1302346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5413382" y="5367948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2558564" y="4969658"/>
            <a:ext cx="1973942" cy="1973942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63000"/>
                </a:schemeClr>
              </a:gs>
              <a:gs pos="55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7698623" y="4468589"/>
            <a:ext cx="928980" cy="928980"/>
          </a:xfrm>
          <a:prstGeom prst="ellipse">
            <a:avLst/>
          </a:prstGeom>
          <a:gradFill>
            <a:gsLst>
              <a:gs pos="21000">
                <a:schemeClr val="accent1">
                  <a:lumMod val="5000"/>
                  <a:lumOff val="95000"/>
                </a:schemeClr>
              </a:gs>
              <a:gs pos="57000">
                <a:schemeClr val="bg1">
                  <a:alpha val="73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六一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601433" y="-804776"/>
            <a:ext cx="609600" cy="609600"/>
          </a:xfrm>
          <a:prstGeom prst="rect">
            <a:avLst/>
          </a:prstGeom>
        </p:spPr>
      </p:pic>
      <p:sp>
        <p:nvSpPr>
          <p:cNvPr id="105" name="文本框 16"/>
          <p:cNvSpPr txBox="1"/>
          <p:nvPr/>
        </p:nvSpPr>
        <p:spPr>
          <a:xfrm>
            <a:off x="3360747" y="1498184"/>
            <a:ext cx="57534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第</a:t>
            </a:r>
            <a:r>
              <a:rPr lang="en-US" altLang="zh-CN" sz="5400" b="1" dirty="0" smtClean="0">
                <a:solidFill>
                  <a:srgbClr val="9F604C"/>
                </a:solidFill>
                <a:latin typeface="+mj-ea"/>
                <a:ea typeface="+mj-ea"/>
              </a:rPr>
              <a:t>9</a:t>
            </a:r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章 </a:t>
            </a:r>
            <a:r>
              <a:rPr lang="zh-CN" altLang="zh-CN" sz="5400" b="1" dirty="0" smtClean="0">
                <a:solidFill>
                  <a:srgbClr val="9F604C"/>
                </a:solidFill>
              </a:rPr>
              <a:t>数据库</a:t>
            </a:r>
            <a:r>
              <a:rPr lang="zh-CN" altLang="zh-CN" sz="5400" b="1" dirty="0">
                <a:solidFill>
                  <a:srgbClr val="9F604C"/>
                </a:solidFill>
              </a:rPr>
              <a:t>应用</a:t>
            </a:r>
            <a:endParaRPr lang="zh-CN" altLang="zh-CN" sz="5400" b="1" dirty="0">
              <a:solidFill>
                <a:srgbClr val="9F604C"/>
              </a:solidFill>
            </a:endParaRPr>
          </a:p>
        </p:txBody>
      </p:sp>
      <p:sp>
        <p:nvSpPr>
          <p:cNvPr id="120" name="文本框 16"/>
          <p:cNvSpPr txBox="1"/>
          <p:nvPr/>
        </p:nvSpPr>
        <p:spPr>
          <a:xfrm>
            <a:off x="7098979" y="3627471"/>
            <a:ext cx="3889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/>
              <a:t>——</a:t>
            </a:r>
            <a:r>
              <a:rPr lang="zh-CN" altLang="zh-CN" sz="3200" b="1" dirty="0"/>
              <a:t>在线操作数据库</a:t>
            </a:r>
            <a:endParaRPr lang="zh-CN" altLang="zh-CN" sz="3200" b="1" dirty="0"/>
          </a:p>
        </p:txBody>
      </p:sp>
      <p:sp>
        <p:nvSpPr>
          <p:cNvPr id="121" name="TextBox 120"/>
          <p:cNvSpPr txBox="1"/>
          <p:nvPr/>
        </p:nvSpPr>
        <p:spPr>
          <a:xfrm>
            <a:off x="7804034" y="5872988"/>
            <a:ext cx="4228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/>
              <a:t>主编：郑阿奇</a:t>
            </a:r>
            <a:endParaRPr lang="en-US" altLang="zh-CN" sz="1400" b="1" dirty="0" smtClean="0"/>
          </a:p>
          <a:p>
            <a:r>
              <a:rPr lang="zh-CN" altLang="en-US" sz="1400" b="1" dirty="0" smtClean="0"/>
              <a:t>编著：梁敬东、钱晓军、朱毅华、时跃华、赵青松</a:t>
            </a:r>
            <a:endParaRPr lang="en-US" altLang="zh-CN" sz="1400" b="1" dirty="0" smtClean="0"/>
          </a:p>
        </p:txBody>
      </p:sp>
      <p:sp>
        <p:nvSpPr>
          <p:cNvPr id="122" name="TextBox 121"/>
          <p:cNvSpPr txBox="1"/>
          <p:nvPr/>
        </p:nvSpPr>
        <p:spPr>
          <a:xfrm>
            <a:off x="9963096" y="70089"/>
            <a:ext cx="2228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/>
              <a:t>Visual C#</a:t>
            </a:r>
            <a:r>
              <a:rPr lang="zh-CN" altLang="en-US" sz="1200" b="1" dirty="0"/>
              <a:t>实用教程（第</a:t>
            </a:r>
            <a:r>
              <a:rPr lang="en-US" altLang="zh-CN" sz="1200" b="1" dirty="0"/>
              <a:t>3</a:t>
            </a:r>
            <a:r>
              <a:rPr lang="zh-CN" altLang="en-US" sz="1200" b="1" dirty="0"/>
              <a:t>版）</a:t>
            </a:r>
            <a:endParaRPr lang="zh-CN" altLang="en-US" sz="12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Click="0" advTm="0">
        <p14:glitter pattern="hexago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4" dur="2714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C -0.01133 -0.10555 -0.06198 -0.18449 -0.00768 -0.31458 " pathEditMode="relative" rAng="0" ptsTypes="AA">
                                      <p:cBhvr>
                                        <p:cTn id="22" dur="3409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21 -0.05139 0.13164 -0.18125 " pathEditMode="relative" rAng="0" ptsTypes="AA">
                                      <p:cBhvr>
                                        <p:cTn id="30" dur="306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38" dur="2924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C -0.04023 -0.14422 0.01732 -0.19561 -0.00299 -0.34422 " pathEditMode="relative" rAng="0" ptsTypes="AA">
                                      <p:cBhvr>
                                        <p:cTn id="46" dur="2191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59259E-6 C 0.00377 -0.22477 0.15403 -0.14306 0.13372 -0.29121 " pathEditMode="relative" rAng="0" ptsTypes="AA">
                                      <p:cBhvr>
                                        <p:cTn id="54" dur="234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7" dur="419" fill="hold">
                                          <p:stCondLst>
                                            <p:cond delay="2933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0" dur="38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81481E-6 C 0.03229 -0.19768 0.04193 -0.19837 0.13359 -0.2912 " pathEditMode="relative" rAng="0" ptsTypes="AA">
                                      <p:cBhvr>
                                        <p:cTn id="62" dur="2196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5" dur="314" fill="hold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6" dur="3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7" dur="1" fill="hold">
                                          <p:stCondLst>
                                            <p:cond delay="251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8" dur="28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C 0.10703 -0.07315 0.10599 -0.1625 0.13359 -0.2912 " pathEditMode="relative" rAng="0" ptsTypes="AA">
                                      <p:cBhvr>
                                        <p:cTn id="70" dur="2546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3" dur="407" fill="hold">
                                          <p:stCondLst>
                                            <p:cond delay="285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4" dur="40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5" dur="1" fill="hold">
                                          <p:stCondLst>
                                            <p:cond delay="3255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6" dur="37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7037E-7 C 0.00104 -0.11574 -0.11797 -0.13287 -0.09037 -0.26157 " pathEditMode="relative" rAng="0" ptsTypes="AA">
                                      <p:cBhvr>
                                        <p:cTn id="78" dur="3501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1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2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3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4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C 0.07604 -0.05301 0.06667 -0.19607 0.09635 -0.33519 " pathEditMode="relative" rAng="0" ptsTypes="AA">
                                      <p:cBhvr>
                                        <p:cTn id="86" dur="3347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9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0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1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2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C 0.06433 -0.17315 0.0767 -0.06575 0.13086 -0.23172 " pathEditMode="relative" rAng="0" ptsTypes="AA">
                                      <p:cBhvr>
                                        <p:cTn id="94" dur="218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7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8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9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0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111E-6 C -0.01471 -0.12338 -0.08021 -0.21551 -0.01002 -0.36713 " pathEditMode="relative" rAng="0" ptsTypes="AA">
                                      <p:cBhvr>
                                        <p:cTn id="102" dur="2645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5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6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7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8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C 0.00287 -0.24884 0.12019 -0.15833 0.10443 -0.32222 " pathEditMode="relative" rAng="0" ptsTypes="AA">
                                      <p:cBhvr>
                                        <p:cTn id="110" dur="2595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3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4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5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6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-0.04479 -0.16575 -0.08151 -0.08635 -0.12148 -0.25024 " pathEditMode="relative" rAng="0" ptsTypes="AA">
                                      <p:cBhvr>
                                        <p:cTn id="118" dur="2961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1" dur="273" fill="hold">
                                          <p:stCondLst>
                                            <p:cond delay="190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2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3" dur="1" fill="hold">
                                          <p:stCondLst>
                                            <p:cond delay="2181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4" dur="25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4.81481E-6 C -0.1401 -0.18587 0.06042 -0.25185 -0.01042 -0.44282 " pathEditMode="relative" rAng="0" ptsTypes="AA">
                                      <p:cBhvr>
                                        <p:cTn id="126" dur="2681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2" y="-22153"/>
                                    </p:animMotion>
                                  </p:childTnLst>
                                </p:cTn>
                              </p:par>
                              <p:par>
                                <p:cTn id="1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9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0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1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2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22222E-6 C 0.10482 -0.20695 0.17995 -0.01922 0.24831 -0.2419 " pathEditMode="relative" rAng="0" ptsTypes="AA">
                                      <p:cBhvr>
                                        <p:cTn id="134" dur="2965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81481E-6 C 0.00143 -0.15487 -0.16406 -0.17778 -0.12565 -0.34954 " pathEditMode="relative" rAng="0" ptsTypes="AA">
                                      <p:cBhvr>
                                        <p:cTn id="142" dur="2662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5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6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7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8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7.40741E-7 C 0.07122 -0.04398 0.06237 -0.16273 0.0901 -0.27847 " pathEditMode="relative" rAng="0" ptsTypes="AA">
                                      <p:cBhvr>
                                        <p:cTn id="150" dur="282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3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4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5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6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158" dur="3846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1" dur="334" fill="hold">
                                          <p:stCondLst>
                                            <p:cond delay="2341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2" dur="3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3" dur="1" fill="hold">
                                          <p:stCondLst>
                                            <p:cond delay="267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4" dur="30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 C 0.03229 -0.19769 0.04193 -0.19838 0.13359 -0.2912 " pathEditMode="relative" rAng="0" ptsTypes="AA">
                                      <p:cBhvr>
                                        <p:cTn id="166" dur="2813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9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0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1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2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59259E-6 C 0.00104 -0.11574 -0.11797 -0.13287 -0.09037 -0.26158 " pathEditMode="relative" rAng="0" ptsTypes="AA">
                                      <p:cBhvr>
                                        <p:cTn id="174" dur="3652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7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8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9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0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182" dur="3444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8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85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6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87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8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90" dur="2714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9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3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94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5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96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3.7037E-7 C 0.07604 -0.05301 0.06667 -0.19607 0.09635 -0.33519 " pathEditMode="relative" rAng="0" ptsTypes="AA">
                                      <p:cBhvr>
                                        <p:cTn id="198" dur="3347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9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1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2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3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4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81481E-6 C 0.0332 -0.23611 0.0431 -0.23703 0.13763 -0.34768 " pathEditMode="relative" rAng="0" ptsTypes="AA">
                                      <p:cBhvr>
                                        <p:cTn id="206" dur="351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20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9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0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1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2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7.40741E-7 C 0.00143 -0.15486 -0.16406 -0.17778 -0.12565 -0.34954 " pathEditMode="relative" rAng="0" ptsTypes="AA">
                                      <p:cBhvr>
                                        <p:cTn id="214" dur="2662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2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17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8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9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0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4.81481E-6 C 0.06472 -0.13541 0.07709 -0.05138 0.13151 -0.18125 " pathEditMode="relative" rAng="0" ptsTypes="AA">
                                      <p:cBhvr>
                                        <p:cTn id="222" dur="2229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25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26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27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8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230" dur="3846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3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3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3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238" dur="3444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4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C 0.07122 -0.04398 0.06237 -0.16273 0.0901 -0.27847 " pathEditMode="relative" rAng="0" ptsTypes="AA">
                                      <p:cBhvr>
                                        <p:cTn id="246" dur="2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2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44444E-6 C -0.01133 -0.10579 -0.06198 -0.1845 -0.00769 -0.31459 " pathEditMode="relative" rAng="0" ptsTypes="AA">
                                      <p:cBhvr>
                                        <p:cTn id="254" dur="2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7.40741E-7 C 0.06472 -0.13542 0.07709 -0.05139 0.13151 -0.18125 " pathEditMode="relative" rAng="0" ptsTypes="AA">
                                      <p:cBhvr>
                                        <p:cTn id="262" dur="2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2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6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6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270" dur="2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7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7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7 0.16263 -0.03727 " pathEditMode="relative" rAng="0" ptsTypes="AA">
                                      <p:cBhvr>
                                        <p:cTn id="278" dur="2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 C 0.00378 -0.22477 0.15391 -0.14306 0.13373 -0.2912 " pathEditMode="relative" rAng="0" ptsTypes="AA">
                                      <p:cBhvr>
                                        <p:cTn id="286" dur="2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2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C 0.03229 -0.19768 0.04193 -0.19838 0.13359 -0.2912 " pathEditMode="relative" rAng="0" ptsTypes="AA">
                                      <p:cBhvr>
                                        <p:cTn id="294" dur="2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9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C 0.10703 -0.07315 0.10599 -0.1625 0.13359 -0.2912 " pathEditMode="relative" rAng="0" ptsTypes="AA">
                                      <p:cBhvr>
                                        <p:cTn id="302" dur="2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3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0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0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0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022E-16 C 0.00104 -0.11574 -0.11797 -0.13287 -0.09037 -0.26157 " pathEditMode="relative" rAng="0" ptsTypes="AA">
                                      <p:cBhvr>
                                        <p:cTn id="310" dur="2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3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3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14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15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16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C 0.07122 -0.04399 0.06237 -0.16274 0.0901 -0.27848 " pathEditMode="relative" rAng="0" ptsTypes="AA">
                                      <p:cBhvr>
                                        <p:cTn id="318" dur="2714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3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2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11111E-6 C -0.01133 -0.10555 -0.06198 -0.18449 -0.00769 -0.31458 " pathEditMode="relative" rAng="0" ptsTypes="AA">
                                      <p:cBhvr>
                                        <p:cTn id="326" dur="3409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3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9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0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1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2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1 -0.13542 0.07721 -0.05139 0.13164 -0.18125 " pathEditMode="relative" rAng="0" ptsTypes="AA">
                                      <p:cBhvr>
                                        <p:cTn id="334" dur="306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3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7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8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9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0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C -0.0401 -0.14375 -0.07304 -0.07477 -0.10898 -0.21713 " pathEditMode="relative" rAng="0" ptsTypes="AA">
                                      <p:cBhvr>
                                        <p:cTn id="342" dur="3515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3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45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6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47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8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7.40741E-7 C 0.08372 -0.1206 0.14375 -0.01111 0.1983 -0.14097 " pathEditMode="relative" rAng="0" ptsTypes="AA">
                                      <p:cBhvr>
                                        <p:cTn id="350" dur="2924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3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54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5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56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7 " pathEditMode="relative" rAng="0" ptsTypes="AA">
                                      <p:cBhvr>
                                        <p:cTn id="358" dur="2415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1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2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3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4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C -0.04024 -0.14422 0.01732 -0.1956 -0.00299 -0.34422 " pathEditMode="relative" rAng="0" ptsTypes="AA">
                                      <p:cBhvr>
                                        <p:cTn id="366" dur="2191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36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9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0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1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2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59259E-6 C 0.00377 -0.22477 0.15404 -0.14305 0.13372 -0.2912 " pathEditMode="relative" rAng="0" ptsTypes="AA">
                                      <p:cBhvr>
                                        <p:cTn id="374" dur="234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37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77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8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9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0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07407E-6 C 0.07604 -0.05301 0.06667 -0.19607 0.09636 -0.33519 " pathEditMode="relative" rAng="0" ptsTypes="AA">
                                      <p:cBhvr>
                                        <p:cTn id="382" dur="3347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38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85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86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87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8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C 0.06432 -0.17315 0.07669 -0.06574 0.13086 -0.23171 " pathEditMode="relative" rAng="0" ptsTypes="AA">
                                      <p:cBhvr>
                                        <p:cTn id="390" dur="218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39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3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94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95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96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C -0.01472 -0.12338 -0.08021 -0.21551 -0.01003 -0.36713 " pathEditMode="relative" rAng="0" ptsTypes="AA">
                                      <p:cBhvr>
                                        <p:cTn id="398" dur="2645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39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1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2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3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04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6 C 0.00286 -0.24885 0.12018 -0.15834 0.10443 -0.32223 " pathEditMode="relative" rAng="0" ptsTypes="AA">
                                      <p:cBhvr>
                                        <p:cTn id="406" dur="2595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40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9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0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1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2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48148E-6 C -0.04479 -0.16551 -0.08151 -0.08634 -0.12149 -0.25023 " pathEditMode="relative" rAng="0" ptsTypes="AA">
                                      <p:cBhvr>
                                        <p:cTn id="414" dur="2961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4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7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8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9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0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96296E-6 C 0.10482 -0.20694 0.17995 -0.01921 0.24831 -0.2419 " pathEditMode="relative" rAng="0" ptsTypes="AA">
                                      <p:cBhvr>
                                        <p:cTn id="422" dur="2965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4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25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6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27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8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07407E-6 C 0.0332 -0.23612 0.0431 -0.23704 0.13763 -0.34769 " pathEditMode="relative" rAng="0" ptsTypes="AA">
                                      <p:cBhvr>
                                        <p:cTn id="430" dur="351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3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3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5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36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3.33333E-6 C 0.00143 -0.15486 -0.16407 -0.17777 -0.12566 -0.34953 " pathEditMode="relative" rAng="0" ptsTypes="AA">
                                      <p:cBhvr>
                                        <p:cTn id="438" dur="2662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4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1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2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3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4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07407E-6 C 0.07122 -0.04398 0.06237 -0.16273 0.0901 -0.27847 " pathEditMode="relative" rAng="0" ptsTypes="AA">
                                      <p:cBhvr>
                                        <p:cTn id="446" dur="282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4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9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0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1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2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C 0.00378 -0.22477 0.15404 -0.14283 0.13372 -0.29121 " pathEditMode="relative" rAng="0" ptsTypes="AA">
                                      <p:cBhvr>
                                        <p:cTn id="454" dur="2298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57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8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9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0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462" dur="3846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4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65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66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67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8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C 0.00104 -0.11574 -0.11797 -0.13287 -0.09036 -0.26158 " pathEditMode="relative" rAng="0" ptsTypes="AA">
                                      <p:cBhvr>
                                        <p:cTn id="470" dur="3652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4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7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7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7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6 C 0.1069 -0.07314 0.10586 -0.1625 0.13359 -0.2912 " pathEditMode="relative" rAng="0" ptsTypes="AA">
                                      <p:cBhvr>
                                        <p:cTn id="478" dur="3444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1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2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3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84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7037E-6 C 0.07605 -0.05301 0.06667 -0.19606 0.09636 -0.33518 " pathEditMode="relative" rAng="0" ptsTypes="AA">
                                      <p:cBhvr>
                                        <p:cTn id="486" dur="3347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4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0.03321 -0.23612 0.0431 -0.23704 0.13763 -0.34769 " pathEditMode="relative" rAng="0" ptsTypes="AA">
                                      <p:cBhvr>
                                        <p:cTn id="494" dur="351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33333E-6 C 0.00144 -0.15486 -0.16406 -0.17778 -0.12565 -0.34954 " pathEditMode="relative" rAng="0" ptsTypes="AA">
                                      <p:cBhvr>
                                        <p:cTn id="502" dur="2662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5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05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6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07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8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2 -0.13542 0.07709 -0.05139 0.13152 -0.18125 " pathEditMode="relative" rAng="0" ptsTypes="AA">
                                      <p:cBhvr>
                                        <p:cTn id="510" dur="2229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3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14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5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16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4 C 0.09908 -0.05741 0.07317 0.02847 0.16263 -0.03727 " pathEditMode="relative" rAng="0" ptsTypes="AA">
                                      <p:cBhvr>
                                        <p:cTn id="518" dur="3846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7037E-7 C 0.07122 -0.04398 0.06237 -0.16273 0.0901 -0.27847 " pathEditMode="relative" rAng="0" ptsTypes="AA">
                                      <p:cBhvr>
                                        <p:cTn id="526" dur="23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5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08 -0.05139 0.13151 -0.18125 " pathEditMode="relative" rAng="0" ptsTypes="AA">
                                      <p:cBhvr>
                                        <p:cTn id="534" dur="2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3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542" dur="23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4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4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C 0.00378 -0.22477 0.15391 -0.14306 0.13372 -0.2912 " pathEditMode="relative" rAng="0" ptsTypes="AA">
                                      <p:cBhvr>
                                        <p:cTn id="550" dur="23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5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5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5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7037E-7 C 0.03229 -0.19768 0.04193 -0.19838 0.13359 -0.2912 " pathEditMode="relative" rAng="0" ptsTypes="AA">
                                      <p:cBhvr>
                                        <p:cTn id="558" dur="2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6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6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3.33333E-6 C 0.00104 -0.11574 -0.11797 -0.13287 -0.09037 -0.26158 " pathEditMode="relative" rAng="0" ptsTypes="AA">
                                      <p:cBhvr>
                                        <p:cTn id="566" dur="23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567" presetID="6" presetClass="emph" presetSubtype="0" repeatCount="indefinite" decel="10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8" dur="1250" fill="hold"/>
                                        <p:tgtEl>
                                          <p:spTgt spid="1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69" presetID="35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96 1.48148E-6 " pathEditMode="relative" rAng="0" ptsTypes="AA">
                                      <p:cBhvr>
                                        <p:cTn id="570" dur="7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92" y="0"/>
                                    </p:animMotion>
                                  </p:childTnLst>
                                </p:cTn>
                              </p:par>
                              <p:par>
                                <p:cTn id="571" presetID="35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18 1.48148E-6 " pathEditMode="relative" rAng="0" ptsTypes="AA">
                                      <p:cBhvr>
                                        <p:cTn id="572" dur="7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53" y="0"/>
                                    </p:animMotion>
                                  </p:childTnLst>
                                </p:cTn>
                              </p:par>
                              <p:par>
                                <p:cTn id="5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5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6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8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4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8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6" grpId="0" animBg="1"/>
      <p:bldP spid="106" grpId="1" animBg="1"/>
      <p:bldP spid="108" grpId="0" animBg="1"/>
      <p:bldP spid="108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8" grpId="0" animBg="1"/>
      <p:bldP spid="118" grpId="1" animBg="1"/>
      <p:bldP spid="105" grpId="0"/>
      <p:bldP spid="120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在线操作数据库</a:t>
            </a:r>
            <a:endParaRPr lang="zh-CN" altLang="zh-CN" sz="2800" b="1" dirty="0"/>
          </a:p>
        </p:txBody>
      </p:sp>
      <p:sp>
        <p:nvSpPr>
          <p:cNvPr id="3" name="矩形 2"/>
          <p:cNvSpPr/>
          <p:nvPr/>
        </p:nvSpPr>
        <p:spPr>
          <a:xfrm>
            <a:off x="1427439" y="1740930"/>
            <a:ext cx="4557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数据库在线访问的工作原理如图</a:t>
            </a:r>
            <a:r>
              <a:rPr lang="en-US" altLang="zh-CN" dirty="0"/>
              <a:t>9.16</a:t>
            </a:r>
            <a:r>
              <a:rPr lang="zh-CN" altLang="zh-CN" dirty="0"/>
              <a:t>所示。</a:t>
            </a:r>
            <a:endParaRPr lang="zh-CN" altLang="zh-CN" dirty="0"/>
          </a:p>
        </p:txBody>
      </p:sp>
      <p:pic>
        <p:nvPicPr>
          <p:cNvPr id="21506" name="Picture 2" descr="9t16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336" y="2240775"/>
            <a:ext cx="6268741" cy="15922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关系模型</a:t>
            </a:r>
            <a:endParaRPr lang="zh-CN" altLang="zh-CN" sz="2800" b="1" dirty="0"/>
          </a:p>
        </p:txBody>
      </p:sp>
      <p:sp>
        <p:nvSpPr>
          <p:cNvPr id="4" name="矩形 3"/>
          <p:cNvSpPr/>
          <p:nvPr/>
        </p:nvSpPr>
        <p:spPr>
          <a:xfrm>
            <a:off x="1331181" y="1202883"/>
            <a:ext cx="6276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成绩表涉及的主要信息有：学号、课程号和成绩，见表</a:t>
            </a:r>
            <a:r>
              <a:rPr lang="en-US" altLang="zh-CN" dirty="0"/>
              <a:t>9.3</a:t>
            </a:r>
            <a:r>
              <a:rPr lang="zh-CN" altLang="zh-CN" dirty="0"/>
              <a:t>。</a:t>
            </a:r>
            <a:endParaRPr lang="zh-CN" altLang="zh-CN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2375748" y="1792202"/>
          <a:ext cx="7470002" cy="3779256"/>
        </p:xfrm>
        <a:graphic>
          <a:graphicData uri="http://schemas.openxmlformats.org/drawingml/2006/table">
            <a:tbl>
              <a:tblPr/>
              <a:tblGrid>
                <a:gridCol w="1244851"/>
                <a:gridCol w="1244851"/>
                <a:gridCol w="1244851"/>
                <a:gridCol w="1244851"/>
                <a:gridCol w="1244851"/>
                <a:gridCol w="1245747"/>
              </a:tblGrid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学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课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程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成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绩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学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课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程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号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成</a:t>
                      </a: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绩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80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171107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65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78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71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66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80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62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171109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78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70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171109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80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81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171110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68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90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171110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85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84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171111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64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65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171111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87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78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171113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66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9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171107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101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78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171113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102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83</a:t>
                      </a:r>
                      <a:endParaRPr lang="zh-CN" sz="1400" kern="10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01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678346" y="3397963"/>
            <a:ext cx="2856999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en-AU" altLang="zh-CN" sz="2800" b="1" dirty="0"/>
              <a:t>SQL</a:t>
            </a:r>
            <a:r>
              <a:rPr lang="zh-CN" altLang="zh-CN" sz="2800" b="1" dirty="0"/>
              <a:t>命令的封装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SQL</a:t>
            </a:r>
            <a:r>
              <a:rPr lang="zh-CN" altLang="zh-CN" sz="2800" b="1" dirty="0"/>
              <a:t>命令的封装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78195" y="1467293"/>
            <a:ext cx="10143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每个</a:t>
            </a:r>
            <a:r>
              <a:rPr lang="en-US" altLang="zh-CN" dirty="0"/>
              <a:t>.NET</a:t>
            </a:r>
            <a:r>
              <a:rPr lang="zh-CN" altLang="zh-CN" dirty="0"/>
              <a:t>数据提供程序都包括一个</a:t>
            </a:r>
            <a:r>
              <a:rPr lang="en-US" altLang="zh-CN" dirty="0"/>
              <a:t>Command</a:t>
            </a:r>
            <a:r>
              <a:rPr lang="zh-CN" altLang="zh-CN" dirty="0"/>
              <a:t>对象，在</a:t>
            </a:r>
            <a:r>
              <a:rPr lang="en-US" altLang="zh-CN" dirty="0"/>
              <a:t>SQL Server</a:t>
            </a:r>
            <a:r>
              <a:rPr lang="zh-CN" altLang="zh-CN" dirty="0"/>
              <a:t>中的</a:t>
            </a:r>
            <a:r>
              <a:rPr lang="en-US" altLang="zh-CN" dirty="0"/>
              <a:t>Command</a:t>
            </a:r>
            <a:r>
              <a:rPr lang="zh-CN" altLang="zh-CN" dirty="0"/>
              <a:t>对象是</a:t>
            </a:r>
            <a:r>
              <a:rPr lang="en-US" altLang="zh-CN" dirty="0" err="1"/>
              <a:t>SqlCommand</a:t>
            </a:r>
            <a:r>
              <a:rPr lang="zh-CN" altLang="zh-CN" dirty="0"/>
              <a:t>。</a:t>
            </a:r>
            <a:endParaRPr lang="zh-CN" altLang="zh-CN" dirty="0"/>
          </a:p>
          <a:p>
            <a:pPr indent="446405"/>
            <a:r>
              <a:rPr lang="zh-CN" altLang="zh-CN" dirty="0"/>
              <a:t>以下两行代码演示了如何创建一个</a:t>
            </a:r>
            <a:r>
              <a:rPr lang="en-US" altLang="zh-CN" dirty="0" err="1"/>
              <a:t>SqlCommand</a:t>
            </a:r>
            <a:r>
              <a:rPr lang="zh-CN" altLang="zh-CN" dirty="0"/>
              <a:t>对象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570075" y="2390623"/>
            <a:ext cx="8775404" cy="715089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/>
              <a:t>string </a:t>
            </a:r>
            <a:r>
              <a:rPr lang="en-AU" altLang="zh-CN" dirty="0" err="1"/>
              <a:t>sql</a:t>
            </a:r>
            <a:r>
              <a:rPr lang="en-AU" altLang="zh-CN" dirty="0"/>
              <a:t> = "SELECT * FROM XSB";</a:t>
            </a:r>
            <a:endParaRPr lang="zh-CN" altLang="zh-CN" dirty="0"/>
          </a:p>
          <a:p>
            <a:r>
              <a:rPr lang="en-AU" altLang="zh-CN" dirty="0" err="1"/>
              <a:t>SqlCommand</a:t>
            </a:r>
            <a:r>
              <a:rPr lang="en-AU" altLang="zh-CN" dirty="0"/>
              <a:t> command = new </a:t>
            </a:r>
            <a:r>
              <a:rPr lang="en-AU" altLang="zh-CN" dirty="0" err="1"/>
              <a:t>SqlCommand</a:t>
            </a:r>
            <a:r>
              <a:rPr lang="en-AU" altLang="zh-CN" dirty="0"/>
              <a:t>(</a:t>
            </a:r>
            <a:r>
              <a:rPr lang="en-AU" altLang="zh-CN" dirty="0" err="1"/>
              <a:t>sql</a:t>
            </a:r>
            <a:r>
              <a:rPr lang="en-AU" altLang="zh-CN" dirty="0"/>
              <a:t>, </a:t>
            </a:r>
            <a:r>
              <a:rPr lang="en-AU" altLang="zh-CN" dirty="0" err="1"/>
              <a:t>sqlcon</a:t>
            </a:r>
            <a:r>
              <a:rPr lang="en-AU" altLang="zh-CN" dirty="0"/>
              <a:t>);</a:t>
            </a:r>
            <a:endParaRPr lang="zh-CN" altLang="zh-CN" dirty="0"/>
          </a:p>
        </p:txBody>
      </p:sp>
      <p:sp>
        <p:nvSpPr>
          <p:cNvPr id="5" name="矩形 4"/>
          <p:cNvSpPr/>
          <p:nvPr/>
        </p:nvSpPr>
        <p:spPr>
          <a:xfrm>
            <a:off x="978195" y="3135508"/>
            <a:ext cx="100477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6405"/>
            <a:r>
              <a:rPr lang="zh-CN" altLang="zh-CN" dirty="0"/>
              <a:t>参数</a:t>
            </a:r>
            <a:r>
              <a:rPr lang="en-US" altLang="zh-CN" dirty="0" err="1"/>
              <a:t>sql</a:t>
            </a:r>
            <a:r>
              <a:rPr lang="zh-CN" altLang="zh-CN" dirty="0"/>
              <a:t>为需执行的</a:t>
            </a:r>
            <a:r>
              <a:rPr lang="en-US" altLang="zh-CN" dirty="0"/>
              <a:t>SQL</a:t>
            </a:r>
            <a:r>
              <a:rPr lang="zh-CN" altLang="zh-CN" dirty="0"/>
              <a:t>命令，上述语句将生成一个命令对象</a:t>
            </a:r>
            <a:r>
              <a:rPr lang="en-US" altLang="zh-CN" dirty="0"/>
              <a:t>command</a:t>
            </a:r>
            <a:r>
              <a:rPr lang="zh-CN" altLang="zh-CN" dirty="0"/>
              <a:t>，对由</a:t>
            </a:r>
            <a:r>
              <a:rPr lang="en-US" altLang="zh-CN" dirty="0" err="1"/>
              <a:t>sqlcon</a:t>
            </a:r>
            <a:r>
              <a:rPr lang="zh-CN" altLang="zh-CN" dirty="0"/>
              <a:t>连接的数据源指定检索（</a:t>
            </a:r>
            <a:r>
              <a:rPr lang="en-US" altLang="zh-CN" dirty="0"/>
              <a:t>SELECT</a:t>
            </a:r>
            <a:r>
              <a:rPr lang="zh-CN" altLang="zh-CN" dirty="0"/>
              <a:t>）操作。</a:t>
            </a:r>
            <a:endParaRPr lang="zh-CN" altLang="zh-CN" dirty="0"/>
          </a:p>
        </p:txBody>
      </p: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SQL</a:t>
            </a:r>
            <a:r>
              <a:rPr lang="zh-CN" altLang="zh-CN" sz="2800" b="1" dirty="0"/>
              <a:t>命令的封装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99460" y="1456660"/>
            <a:ext cx="10079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另一种创建</a:t>
            </a:r>
            <a:r>
              <a:rPr lang="en-US" altLang="zh-CN" dirty="0" err="1"/>
              <a:t>SqlCommand</a:t>
            </a:r>
            <a:r>
              <a:rPr lang="zh-CN" altLang="zh-CN" dirty="0"/>
              <a:t>的方法，是通过设置其属性值来指定需要封装的命令及连接，</a:t>
            </a:r>
            <a:r>
              <a:rPr lang="en-US" altLang="zh-CN" dirty="0"/>
              <a:t>Command</a:t>
            </a:r>
            <a:r>
              <a:rPr lang="zh-CN" altLang="zh-CN" dirty="0"/>
              <a:t>对象的主要属性列于表</a:t>
            </a:r>
            <a:r>
              <a:rPr lang="en-US" altLang="zh-CN" dirty="0"/>
              <a:t>9.5</a:t>
            </a:r>
            <a:r>
              <a:rPr lang="zh-CN" altLang="zh-CN" dirty="0"/>
              <a:t>中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531088" y="2267478"/>
          <a:ext cx="9548037" cy="3027537"/>
        </p:xfrm>
        <a:graphic>
          <a:graphicData uri="http://schemas.openxmlformats.org/drawingml/2006/table">
            <a:tbl>
              <a:tblPr/>
              <a:tblGrid>
                <a:gridCol w="1945759"/>
                <a:gridCol w="7602278"/>
              </a:tblGrid>
              <a:tr h="336393"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属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性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说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明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33639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0" dirty="0" smtClean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  </a:t>
                      </a:r>
                      <a:r>
                        <a:rPr lang="en-US" sz="1400" kern="1000" dirty="0" err="1" smtClean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CommandText</a:t>
                      </a:r>
                      <a:endParaRPr lang="zh-CN" sz="1400" kern="10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取得或设置要对数据源执行的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SQL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命令、存储过程或数据表名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2786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CommandTimeout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获取或设置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对象的超时时间，单位为秒，为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0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表示不限制。默认为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30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秒，即若在这个时间之内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对象无法执行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SQL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命令，则返回失败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09179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CommandType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获取或设置命令类别，可取的值：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StoredProcedure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，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TableDirect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，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Text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，代表的含义分别为：存储过程、数据表名和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SQL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语句，默认为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Text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。数字、属性的值为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CommandType.StoredProcedure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CommandType.Text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等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393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Connection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获取或设置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对象所使用的数据连接属性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393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Parameters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SQL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命令参数集合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Click="0" advTm="0">
        <p:circle/>
      </p:transition>
    </mc:Choice>
    <mc:Fallback>
      <p:transition spd="slow" advClick="0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SQL</a:t>
            </a:r>
            <a:r>
              <a:rPr lang="zh-CN" altLang="zh-CN" sz="2800" b="1" dirty="0"/>
              <a:t>命令的封装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41991" y="1360967"/>
            <a:ext cx="9867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例如，在创建</a:t>
            </a:r>
            <a:r>
              <a:rPr lang="en-US" altLang="zh-CN" dirty="0" err="1"/>
              <a:t>SqlCommand</a:t>
            </a:r>
            <a:r>
              <a:rPr lang="zh-CN" altLang="zh-CN" dirty="0"/>
              <a:t>对象时，参数先省略不写，创建后再通过设置</a:t>
            </a:r>
            <a:r>
              <a:rPr lang="en-US" altLang="zh-CN" dirty="0"/>
              <a:t>Command</a:t>
            </a:r>
            <a:r>
              <a:rPr lang="zh-CN" altLang="zh-CN" dirty="0"/>
              <a:t>对象的</a:t>
            </a:r>
            <a:r>
              <a:rPr lang="en-US" altLang="zh-CN" dirty="0" err="1"/>
              <a:t>CommandText</a:t>
            </a:r>
            <a:r>
              <a:rPr lang="zh-CN" altLang="zh-CN" dirty="0"/>
              <a:t>、</a:t>
            </a:r>
            <a:r>
              <a:rPr lang="en-US" altLang="zh-CN" dirty="0" err="1"/>
              <a:t>CommandType</a:t>
            </a:r>
            <a:r>
              <a:rPr lang="zh-CN" altLang="zh-CN" dirty="0"/>
              <a:t>和</a:t>
            </a:r>
            <a:r>
              <a:rPr lang="en-US" altLang="zh-CN" dirty="0"/>
              <a:t>Connection</a:t>
            </a:r>
            <a:r>
              <a:rPr lang="zh-CN" altLang="zh-CN" dirty="0"/>
              <a:t>等属性来指定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TextBox 3"/>
          <p:cNvSpPr txBox="1"/>
          <p:nvPr/>
        </p:nvSpPr>
        <p:spPr>
          <a:xfrm>
            <a:off x="1594884" y="2007298"/>
            <a:ext cx="9058939" cy="2247424"/>
          </a:xfrm>
          <a:prstGeom prst="roundRect">
            <a:avLst>
              <a:gd name="adj" fmla="val 6259"/>
            </a:avLst>
          </a:prstGeom>
          <a:solidFill>
            <a:srgbClr val="EDD0D0"/>
          </a:solidFill>
        </p:spPr>
        <p:txBody>
          <a:bodyPr wrap="square" rtlCol="0">
            <a:spAutoFit/>
          </a:bodyPr>
          <a:lstStyle/>
          <a:p>
            <a:r>
              <a:rPr lang="en-AU" altLang="zh-CN" dirty="0" err="1"/>
              <a:t>SqlCommand</a:t>
            </a:r>
            <a:r>
              <a:rPr lang="en-AU" altLang="zh-CN" dirty="0"/>
              <a:t> command = new </a:t>
            </a:r>
            <a:r>
              <a:rPr lang="en-AU" altLang="zh-CN" dirty="0" err="1"/>
              <a:t>SqlCommand</a:t>
            </a:r>
            <a:r>
              <a:rPr lang="en-AU" altLang="zh-CN" dirty="0"/>
              <a:t>();</a:t>
            </a:r>
            <a:endParaRPr lang="zh-CN" altLang="zh-CN" dirty="0"/>
          </a:p>
          <a:p>
            <a:r>
              <a:rPr lang="en-AU" altLang="zh-CN" dirty="0" err="1"/>
              <a:t>command.CommandText</a:t>
            </a:r>
            <a:r>
              <a:rPr lang="en-AU" altLang="zh-CN" dirty="0"/>
              <a:t> = "INSERT INTO XSB(XH,XM,XB,CSRQ,ZY,ZXF)VALUES('" + </a:t>
            </a:r>
            <a:r>
              <a:rPr lang="en-AU" altLang="zh-CN" dirty="0" err="1"/>
              <a:t>stuID</a:t>
            </a:r>
            <a:r>
              <a:rPr lang="en-AU" altLang="zh-CN" dirty="0"/>
              <a:t> + "','" </a:t>
            </a:r>
            <a:endParaRPr lang="zh-CN" altLang="zh-CN" dirty="0"/>
          </a:p>
          <a:p>
            <a:r>
              <a:rPr lang="en-AU" altLang="zh-CN" dirty="0"/>
              <a:t>			+ </a:t>
            </a:r>
            <a:r>
              <a:rPr lang="en-AU" altLang="zh-CN" dirty="0" err="1"/>
              <a:t>stuName</a:t>
            </a:r>
            <a:r>
              <a:rPr lang="en-AU" altLang="zh-CN" dirty="0"/>
              <a:t> + "','" + </a:t>
            </a:r>
            <a:r>
              <a:rPr lang="en-AU" altLang="zh-CN" dirty="0" err="1"/>
              <a:t>stuXB</a:t>
            </a:r>
            <a:r>
              <a:rPr lang="en-AU" altLang="zh-CN" dirty="0"/>
              <a:t> + "','" + </a:t>
            </a:r>
            <a:r>
              <a:rPr lang="en-AU" altLang="zh-CN" dirty="0" err="1"/>
              <a:t>stuBirthday</a:t>
            </a:r>
            <a:r>
              <a:rPr lang="en-AU" altLang="zh-CN" dirty="0"/>
              <a:t> + "','" + </a:t>
            </a:r>
            <a:r>
              <a:rPr lang="en-AU" altLang="zh-CN" dirty="0" err="1"/>
              <a:t>stuMajor</a:t>
            </a:r>
            <a:r>
              <a:rPr lang="en-AU" altLang="zh-CN" dirty="0"/>
              <a:t> + "','" + </a:t>
            </a:r>
            <a:r>
              <a:rPr lang="en-AU" altLang="zh-CN" dirty="0" err="1"/>
              <a:t>stuCredit</a:t>
            </a:r>
            <a:r>
              <a:rPr lang="en-AU" altLang="zh-CN" dirty="0"/>
              <a:t> + "')";</a:t>
            </a:r>
            <a:endParaRPr lang="zh-CN" altLang="zh-CN" dirty="0"/>
          </a:p>
          <a:p>
            <a:r>
              <a:rPr lang="en-AU" altLang="zh-CN" dirty="0" err="1"/>
              <a:t>command.CommandType</a:t>
            </a:r>
            <a:r>
              <a:rPr lang="en-AU" altLang="zh-CN" dirty="0"/>
              <a:t> = </a:t>
            </a:r>
            <a:r>
              <a:rPr lang="en-AU" altLang="zh-CN" dirty="0" err="1"/>
              <a:t>CommandType.Text</a:t>
            </a:r>
            <a:r>
              <a:rPr lang="en-AU" altLang="zh-CN" dirty="0"/>
              <a:t>;</a:t>
            </a:r>
            <a:endParaRPr lang="zh-CN" altLang="zh-CN" dirty="0"/>
          </a:p>
          <a:p>
            <a:r>
              <a:rPr lang="en-AU" altLang="zh-CN" dirty="0" err="1"/>
              <a:t>command.Connection</a:t>
            </a:r>
            <a:r>
              <a:rPr lang="en-AU" altLang="zh-CN" dirty="0"/>
              <a:t> = </a:t>
            </a:r>
            <a:r>
              <a:rPr lang="en-AU" altLang="zh-CN" dirty="0" err="1"/>
              <a:t>sqlcon</a:t>
            </a:r>
            <a:r>
              <a:rPr lang="en-AU" altLang="zh-CN" dirty="0" smtClean="0"/>
              <a:t>;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SQL</a:t>
            </a:r>
            <a:r>
              <a:rPr lang="zh-CN" altLang="zh-CN" sz="2800" b="1" dirty="0"/>
              <a:t>命令的封装</a:t>
            </a:r>
            <a:endParaRPr lang="zh-CN" altLang="zh-CN" sz="2800" b="1" dirty="0"/>
          </a:p>
        </p:txBody>
      </p:sp>
      <p:sp>
        <p:nvSpPr>
          <p:cNvPr id="3" name="矩形 2"/>
          <p:cNvSpPr/>
          <p:nvPr/>
        </p:nvSpPr>
        <p:spPr>
          <a:xfrm>
            <a:off x="1225341" y="1585655"/>
            <a:ext cx="60837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Command</a:t>
            </a:r>
            <a:r>
              <a:rPr lang="zh-CN" altLang="zh-CN" dirty="0"/>
              <a:t>对象提供了</a:t>
            </a:r>
            <a:r>
              <a:rPr lang="en-US" altLang="zh-CN" dirty="0"/>
              <a:t>4</a:t>
            </a:r>
            <a:r>
              <a:rPr lang="zh-CN" altLang="zh-CN" dirty="0"/>
              <a:t>个执行</a:t>
            </a:r>
            <a:r>
              <a:rPr lang="en-US" altLang="zh-CN" dirty="0"/>
              <a:t>SQL</a:t>
            </a:r>
            <a:r>
              <a:rPr lang="zh-CN" altLang="zh-CN" dirty="0"/>
              <a:t>命令的方法，见表</a:t>
            </a:r>
            <a:r>
              <a:rPr lang="en-US" altLang="zh-CN" dirty="0"/>
              <a:t>9.6</a:t>
            </a:r>
            <a:r>
              <a:rPr lang="zh-CN" altLang="zh-CN" dirty="0"/>
              <a:t>。</a:t>
            </a:r>
            <a:endParaRPr lang="zh-CN" altLang="zh-CN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209607" y="2170249"/>
          <a:ext cx="8327257" cy="2539976"/>
        </p:xfrm>
        <a:graphic>
          <a:graphicData uri="http://schemas.openxmlformats.org/drawingml/2006/table">
            <a:tbl>
              <a:tblPr/>
              <a:tblGrid>
                <a:gridCol w="2075314"/>
                <a:gridCol w="6251943"/>
              </a:tblGrid>
              <a:tr h="317497"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方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法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说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明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63499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ExecuteNonQuery()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执行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CommandText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属性指定的内容，返回数据表被影响的行数。只有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Update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Insert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和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Delete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命令会影响行数。该方法用于执行对数据库的更新操作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7497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ExecuteReader()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执行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CommandText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属性指定的内容，返回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DataReader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4994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ExecuteScalar()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执行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CommandText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属性指定的内容，返回结果表第一行第一列的值。该方法只能执行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Select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命令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4994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ExecuteXmlReader()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执行</a:t>
                      </a:r>
                      <a:r>
                        <a:rPr lang="en-US" sz="1400" kern="1050" dirty="0" err="1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CommandText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属性指定的内容，返回</a:t>
                      </a:r>
                      <a:r>
                        <a:rPr lang="en-US" sz="1400" kern="1050" dirty="0" err="1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XmlReader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对象。只有</a:t>
                      </a: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SQL Server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才能用此方法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SQL</a:t>
            </a:r>
            <a:r>
              <a:rPr lang="zh-CN" altLang="zh-CN" sz="2800" b="1" dirty="0"/>
              <a:t>命令的封装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31358" y="1275907"/>
            <a:ext cx="9920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要注意每个方法的特点，</a:t>
            </a:r>
            <a:r>
              <a:rPr lang="en-US" altLang="zh-CN" dirty="0" err="1"/>
              <a:t>ExecuteNonQuery</a:t>
            </a:r>
            <a:r>
              <a:rPr lang="en-US" altLang="zh-CN" dirty="0"/>
              <a:t>()</a:t>
            </a:r>
            <a:r>
              <a:rPr lang="zh-CN" altLang="zh-CN" dirty="0"/>
              <a:t>方法用于数据库的更新（包括修改、插入和删除）操作，它不返回结果集而仅仅返回受影响的行数，比如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TextBox 3"/>
          <p:cNvSpPr txBox="1"/>
          <p:nvPr/>
        </p:nvSpPr>
        <p:spPr>
          <a:xfrm>
            <a:off x="1605516" y="1961844"/>
            <a:ext cx="8878186" cy="1634490"/>
          </a:xfrm>
          <a:prstGeom prst="roundRect">
            <a:avLst>
              <a:gd name="adj" fmla="val 10812"/>
            </a:avLst>
          </a:prstGeom>
          <a:solidFill>
            <a:srgbClr val="EDD0D0"/>
          </a:solidFill>
        </p:spPr>
        <p:txBody>
          <a:bodyPr wrap="square" rtlCol="0">
            <a:spAutoFit/>
          </a:bodyPr>
          <a:lstStyle/>
          <a:p>
            <a:r>
              <a:rPr lang="en-AU" altLang="zh-CN" dirty="0"/>
              <a:t>if (</a:t>
            </a:r>
            <a:r>
              <a:rPr lang="en-AU" altLang="zh-CN" dirty="0" err="1"/>
              <a:t>command.</a:t>
            </a:r>
            <a:r>
              <a:rPr lang="en-AU" altLang="zh-CN" b="1" dirty="0" err="1"/>
              <a:t>ExecuteNonQuery</a:t>
            </a:r>
            <a:r>
              <a:rPr lang="en-AU" altLang="zh-CN" b="1" dirty="0"/>
              <a:t>()</a:t>
            </a:r>
            <a:r>
              <a:rPr lang="en-AU" altLang="zh-CN" dirty="0"/>
              <a:t> == 1)</a:t>
            </a:r>
            <a:endParaRPr lang="zh-CN" altLang="zh-CN" dirty="0"/>
          </a:p>
          <a:p>
            <a:r>
              <a:rPr lang="en-AU" altLang="zh-CN" dirty="0"/>
              <a:t>{</a:t>
            </a:r>
            <a:endParaRPr lang="zh-CN" altLang="zh-CN" dirty="0"/>
          </a:p>
          <a:p>
            <a:r>
              <a:rPr lang="en-AU" altLang="zh-CN" dirty="0"/>
              <a:t>	</a:t>
            </a:r>
            <a:r>
              <a:rPr lang="en-AU" altLang="zh-CN" dirty="0" err="1"/>
              <a:t>MessageBox.Show</a:t>
            </a:r>
            <a:r>
              <a:rPr lang="en-AU" altLang="zh-CN" dirty="0"/>
              <a:t>("</a:t>
            </a:r>
            <a:r>
              <a:rPr lang="zh-CN" altLang="zh-CN" dirty="0"/>
              <a:t>插入成功！</a:t>
            </a:r>
            <a:r>
              <a:rPr lang="en-AU" altLang="zh-CN" dirty="0"/>
              <a:t>");</a:t>
            </a:r>
            <a:endParaRPr lang="zh-CN" altLang="zh-CN" dirty="0"/>
          </a:p>
          <a:p>
            <a:r>
              <a:rPr lang="en-AU" altLang="zh-CN" dirty="0"/>
              <a:t>    	</a:t>
            </a:r>
            <a:r>
              <a:rPr lang="en-US" altLang="zh-CN" dirty="0"/>
              <a:t>…</a:t>
            </a:r>
            <a:endParaRPr lang="zh-CN" altLang="zh-CN" dirty="0"/>
          </a:p>
          <a:p>
            <a:r>
              <a:rPr lang="en-AU" altLang="zh-CN" dirty="0" smtClean="0"/>
              <a:t>}</a:t>
            </a:r>
            <a:endParaRPr lang="zh-CN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61480" y="3764475"/>
            <a:ext cx="97323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/>
            <a:r>
              <a:rPr lang="en-US" altLang="zh-CN" dirty="0" err="1"/>
              <a:t>ExecuteReader</a:t>
            </a:r>
            <a:r>
              <a:rPr lang="en-US" altLang="zh-CN" dirty="0"/>
              <a:t>()</a:t>
            </a:r>
            <a:r>
              <a:rPr lang="zh-CN" altLang="zh-CN" dirty="0"/>
              <a:t>则用于在线的查询操作，返回</a:t>
            </a:r>
            <a:r>
              <a:rPr lang="en-US" altLang="zh-CN" dirty="0" err="1"/>
              <a:t>DataReader</a:t>
            </a:r>
            <a:r>
              <a:rPr lang="zh-CN" altLang="zh-CN" dirty="0"/>
              <a:t>对象，以便即时呈现数据库中的最新信息。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02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678346" y="3397963"/>
            <a:ext cx="2856999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zh-CN" altLang="zh-CN" sz="2800" b="1" dirty="0"/>
              <a:t>信息的即时呈现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信息的即时呈现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99460" y="1648047"/>
            <a:ext cx="10069033" cy="2947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>
              <a:lnSpc>
                <a:spcPct val="150000"/>
              </a:lnSpc>
            </a:pPr>
            <a:r>
              <a:rPr lang="zh-CN" altLang="zh-CN" dirty="0"/>
              <a:t>使用</a:t>
            </a:r>
            <a:r>
              <a:rPr lang="en-US" altLang="zh-CN" dirty="0" err="1"/>
              <a:t>DataReader</a:t>
            </a:r>
            <a:r>
              <a:rPr lang="zh-CN" altLang="zh-CN" dirty="0"/>
              <a:t>对象可以实现对特定数据源中的数据进行高速、只读、只向前的访问。</a:t>
            </a:r>
            <a:r>
              <a:rPr lang="en-US" altLang="zh-CN" dirty="0" err="1"/>
              <a:t>DataReader</a:t>
            </a:r>
            <a:r>
              <a:rPr lang="zh-CN" altLang="zh-CN" dirty="0"/>
              <a:t>是一个依赖于连接的对象，也就是说，它只能在与数据源保持连接的状态下才能</a:t>
            </a:r>
            <a:r>
              <a:rPr lang="en-US" altLang="zh-CN" dirty="0"/>
              <a:t>  </a:t>
            </a:r>
            <a:r>
              <a:rPr lang="zh-CN" altLang="zh-CN" dirty="0"/>
              <a:t>工作。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zh-CN" dirty="0"/>
              <a:t>同</a:t>
            </a:r>
            <a:r>
              <a:rPr lang="en-US" altLang="zh-CN" dirty="0"/>
              <a:t>Command</a:t>
            </a:r>
            <a:r>
              <a:rPr lang="zh-CN" altLang="zh-CN" dirty="0"/>
              <a:t>类似，每个</a:t>
            </a:r>
            <a:r>
              <a:rPr lang="en-US" altLang="zh-CN" dirty="0"/>
              <a:t>.NET</a:t>
            </a:r>
            <a:r>
              <a:rPr lang="zh-CN" altLang="zh-CN" dirty="0"/>
              <a:t>数据提供程序也包括一个</a:t>
            </a:r>
            <a:r>
              <a:rPr lang="en-US" altLang="zh-CN" dirty="0" err="1"/>
              <a:t>DataReader</a:t>
            </a:r>
            <a:r>
              <a:rPr lang="zh-CN" altLang="zh-CN" dirty="0"/>
              <a:t>对象，其中</a:t>
            </a:r>
            <a:r>
              <a:rPr lang="en-US" altLang="zh-CN" dirty="0"/>
              <a:t>SQL Server</a:t>
            </a:r>
            <a:r>
              <a:rPr lang="zh-CN" altLang="zh-CN" dirty="0"/>
              <a:t>中的版本是</a:t>
            </a:r>
            <a:r>
              <a:rPr lang="en-US" altLang="zh-CN" dirty="0" err="1"/>
              <a:t>SqlDataReader</a:t>
            </a:r>
            <a:r>
              <a:rPr lang="zh-CN" altLang="zh-CN" dirty="0"/>
              <a:t>对象。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zh-CN" dirty="0"/>
              <a:t>使用</a:t>
            </a:r>
            <a:r>
              <a:rPr lang="en-US" altLang="zh-CN" dirty="0" err="1"/>
              <a:t>DataReader</a:t>
            </a:r>
            <a:r>
              <a:rPr lang="zh-CN" altLang="zh-CN" dirty="0"/>
              <a:t>对象检索数据，必须首先创建</a:t>
            </a:r>
            <a:r>
              <a:rPr lang="en-US" altLang="zh-CN" dirty="0"/>
              <a:t>Command</a:t>
            </a:r>
            <a:r>
              <a:rPr lang="zh-CN" altLang="zh-CN" dirty="0"/>
              <a:t>对象的实例，然后再通过调用</a:t>
            </a:r>
            <a:r>
              <a:rPr lang="en-US" altLang="zh-CN" dirty="0"/>
              <a:t>Command</a:t>
            </a:r>
            <a:r>
              <a:rPr lang="zh-CN" altLang="zh-CN" dirty="0"/>
              <a:t>的</a:t>
            </a:r>
            <a:r>
              <a:rPr lang="en-US" altLang="zh-CN" dirty="0" err="1"/>
              <a:t>ExecuteReader</a:t>
            </a:r>
            <a:r>
              <a:rPr lang="en-US" altLang="zh-CN" dirty="0"/>
              <a:t>()</a:t>
            </a:r>
            <a:r>
              <a:rPr lang="zh-CN" altLang="zh-CN" dirty="0"/>
              <a:t>方法返回一个</a:t>
            </a:r>
            <a:r>
              <a:rPr lang="en-US" altLang="zh-CN" dirty="0" err="1"/>
              <a:t>DataReader</a:t>
            </a:r>
            <a:r>
              <a:rPr lang="zh-CN" altLang="zh-CN" dirty="0"/>
              <a:t>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zh-CN" dirty="0"/>
              <a:t>以下示例创建</a:t>
            </a:r>
            <a:r>
              <a:rPr lang="en-US" altLang="zh-CN" dirty="0" err="1"/>
              <a:t>SqlDataReader</a:t>
            </a:r>
            <a:r>
              <a:rPr lang="zh-CN" altLang="zh-CN" dirty="0"/>
              <a:t>对象</a:t>
            </a:r>
            <a:r>
              <a:rPr lang="en-US" altLang="zh-CN" dirty="0"/>
              <a:t>reader</a:t>
            </a:r>
            <a:r>
              <a:rPr lang="zh-CN" altLang="zh-CN" dirty="0"/>
              <a:t>，其中</a:t>
            </a:r>
            <a:r>
              <a:rPr lang="en-US" altLang="zh-CN" dirty="0"/>
              <a:t>command</a:t>
            </a:r>
            <a:r>
              <a:rPr lang="zh-CN" altLang="zh-CN" dirty="0"/>
              <a:t>代表有效的</a:t>
            </a:r>
            <a:r>
              <a:rPr lang="en-US" altLang="zh-CN" dirty="0" err="1"/>
              <a:t>SqlCommand</a:t>
            </a:r>
            <a:r>
              <a:rPr lang="zh-CN" altLang="zh-CN" dirty="0"/>
              <a:t>对象。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1609060" y="4635473"/>
            <a:ext cx="9083748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SqlDataReader</a:t>
            </a:r>
            <a:r>
              <a:rPr lang="en-AU" altLang="zh-CN" dirty="0"/>
              <a:t> reader = </a:t>
            </a:r>
            <a:r>
              <a:rPr lang="en-AU" altLang="zh-CN" dirty="0" err="1"/>
              <a:t>command.ExecuteReader</a:t>
            </a:r>
            <a:r>
              <a:rPr lang="en-AU" altLang="zh-CN" dirty="0" smtClean="0"/>
              <a:t>();</a:t>
            </a:r>
            <a:endParaRPr lang="zh-CN" altLang="zh-CN" dirty="0"/>
          </a:p>
        </p:txBody>
      </p:sp>
    </p:spTree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信息的即时呈现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46298" y="1573619"/>
            <a:ext cx="101540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在创建了</a:t>
            </a:r>
            <a:r>
              <a:rPr lang="en-US" altLang="zh-CN" dirty="0" err="1"/>
              <a:t>DataReader</a:t>
            </a:r>
            <a:r>
              <a:rPr lang="zh-CN" altLang="zh-CN" dirty="0"/>
              <a:t>对象后，就可以使用其</a:t>
            </a:r>
            <a:r>
              <a:rPr lang="en-US" altLang="zh-CN" dirty="0"/>
              <a:t>Read()</a:t>
            </a:r>
            <a:r>
              <a:rPr lang="zh-CN" altLang="zh-CN" dirty="0"/>
              <a:t>方法从查询结果中获取行。通过传递列的名称或序号引用，可以访问到返回行的每一列。为了实现最佳性能，</a:t>
            </a:r>
            <a:r>
              <a:rPr lang="en-US" altLang="zh-CN" dirty="0" err="1"/>
              <a:t>DataReader</a:t>
            </a:r>
            <a:r>
              <a:rPr lang="zh-CN" altLang="zh-CN" dirty="0"/>
              <a:t>对象提供了一系列方法，如表</a:t>
            </a:r>
            <a:r>
              <a:rPr lang="en-US" altLang="zh-CN" dirty="0"/>
              <a:t>9.7</a:t>
            </a:r>
            <a:r>
              <a:rPr lang="zh-CN" altLang="zh-CN" dirty="0"/>
              <a:t>所示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754373" y="2496949"/>
          <a:ext cx="9037674" cy="3516424"/>
        </p:xfrm>
        <a:graphic>
          <a:graphicData uri="http://schemas.openxmlformats.org/drawingml/2006/table">
            <a:tbl>
              <a:tblPr/>
              <a:tblGrid>
                <a:gridCol w="2456120"/>
                <a:gridCol w="6581554"/>
              </a:tblGrid>
              <a:tr h="251173"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方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法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说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明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251173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Close()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关闭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DataReader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3520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GetBoolean(Col)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获取序号为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Col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的列的值，所获取列的数据类型必须为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Boolean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类型；其他类似的方法还有：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GetByte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GetChar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GetDateTime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GetDecimal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GetDouble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GetFloat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GetInt16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GetInt32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GetInt64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GetString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等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173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GetDataTypeName(Col)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获取序号为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Col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的列的来源数据类型名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173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GetFieldType(Col)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获取序号为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Col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的列数据类型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173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GetName(Col)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获取序号为</a:t>
                      </a: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Col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的列的字段名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173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GetOrdinal(Name)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获取字段名为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Name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的列的序号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173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GetValue(Col)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获取序号为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Col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的列的值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173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GetValues(values)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获取所有字段的值，并将字段值存放在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values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数组中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173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IsDBNull(Col)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若序号为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Col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的列为空值，则返回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True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，否则返回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False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2347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Read()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读取下一条记录，返回布尔值。返回</a:t>
                      </a: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True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表示有下一条记录，返回</a:t>
                      </a: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False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表示没有下一条记录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信息的即时呈现</a:t>
            </a:r>
            <a:endParaRPr lang="zh-CN" altLang="zh-CN" sz="2800" b="1" dirty="0"/>
          </a:p>
        </p:txBody>
      </p:sp>
      <p:sp>
        <p:nvSpPr>
          <p:cNvPr id="3" name="矩形 2"/>
          <p:cNvSpPr/>
          <p:nvPr/>
        </p:nvSpPr>
        <p:spPr>
          <a:xfrm>
            <a:off x="1272362" y="1404625"/>
            <a:ext cx="78716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以下代码示例循环访问一个</a:t>
            </a:r>
            <a:r>
              <a:rPr lang="en-US" altLang="zh-CN" dirty="0" err="1"/>
              <a:t>DataReader</a:t>
            </a:r>
            <a:r>
              <a:rPr lang="zh-CN" altLang="zh-CN" dirty="0"/>
              <a:t>对象，并从每行中返回两个列：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357423" y="1773957"/>
            <a:ext cx="9296400" cy="2553891"/>
          </a:xfrm>
          <a:prstGeom prst="roundRect">
            <a:avLst>
              <a:gd name="adj" fmla="val 7091"/>
            </a:avLst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/>
              <a:t>if (</a:t>
            </a:r>
            <a:r>
              <a:rPr lang="en-AU" altLang="zh-CN" dirty="0" err="1"/>
              <a:t>reader.HasRows</a:t>
            </a:r>
            <a:r>
              <a:rPr lang="en-AU" altLang="zh-CN" dirty="0"/>
              <a:t>)				// </a:t>
            </a:r>
            <a:r>
              <a:rPr lang="zh-CN" altLang="zh-CN" dirty="0"/>
              <a:t>判断是否有结果返回</a:t>
            </a:r>
            <a:endParaRPr lang="zh-CN" altLang="zh-CN" dirty="0"/>
          </a:p>
          <a:p>
            <a:r>
              <a:rPr lang="en-AU" altLang="zh-CN" dirty="0"/>
              <a:t>{</a:t>
            </a:r>
            <a:endParaRPr lang="zh-CN" altLang="zh-CN" dirty="0"/>
          </a:p>
          <a:p>
            <a:r>
              <a:rPr lang="en-AU" altLang="zh-CN" dirty="0"/>
              <a:t>	while (</a:t>
            </a:r>
            <a:r>
              <a:rPr lang="en-AU" altLang="zh-CN" dirty="0" err="1"/>
              <a:t>reader.Read</a:t>
            </a:r>
            <a:r>
              <a:rPr lang="en-AU" altLang="zh-CN" dirty="0"/>
              <a:t>())			// </a:t>
            </a:r>
            <a:r>
              <a:rPr lang="zh-CN" altLang="zh-CN" dirty="0"/>
              <a:t>依次读取行</a:t>
            </a:r>
            <a:endParaRPr lang="zh-CN" altLang="zh-CN" dirty="0"/>
          </a:p>
          <a:p>
            <a:r>
              <a:rPr lang="en-AU" altLang="zh-CN" dirty="0"/>
              <a:t>	</a:t>
            </a:r>
            <a:r>
              <a:rPr lang="en-AU" altLang="zh-CN" dirty="0" err="1"/>
              <a:t>Console.WriteLine</a:t>
            </a:r>
            <a:r>
              <a:rPr lang="en-AU" altLang="zh-CN" dirty="0"/>
              <a:t>("\t{0}\t{1}", reader.GetInt32(0), </a:t>
            </a:r>
            <a:r>
              <a:rPr lang="en-AU" altLang="zh-CN" dirty="0" err="1"/>
              <a:t>reader.GetString</a:t>
            </a:r>
            <a:r>
              <a:rPr lang="en-AU" altLang="zh-CN" dirty="0"/>
              <a:t>(1));</a:t>
            </a:r>
            <a:endParaRPr lang="zh-CN" altLang="zh-CN" dirty="0"/>
          </a:p>
          <a:p>
            <a:r>
              <a:rPr lang="en-AU" altLang="zh-CN" dirty="0"/>
              <a:t>}</a:t>
            </a:r>
            <a:endParaRPr lang="zh-CN" altLang="zh-CN" dirty="0"/>
          </a:p>
          <a:p>
            <a:r>
              <a:rPr lang="en-AU" altLang="zh-CN" dirty="0"/>
              <a:t>else</a:t>
            </a:r>
            <a:endParaRPr lang="zh-CN" altLang="zh-CN" dirty="0"/>
          </a:p>
          <a:p>
            <a:r>
              <a:rPr lang="en-AU" altLang="zh-CN" dirty="0"/>
              <a:t>	</a:t>
            </a:r>
            <a:r>
              <a:rPr lang="en-AU" altLang="zh-CN" dirty="0" err="1"/>
              <a:t>Console.WriteLine</a:t>
            </a:r>
            <a:r>
              <a:rPr lang="en-AU" altLang="zh-CN" dirty="0"/>
              <a:t>("No rows returned.");</a:t>
            </a:r>
            <a:endParaRPr lang="zh-CN" altLang="zh-CN" dirty="0"/>
          </a:p>
          <a:p>
            <a:r>
              <a:rPr lang="en-AU" altLang="zh-CN" dirty="0" err="1"/>
              <a:t>reader.Close</a:t>
            </a:r>
            <a:r>
              <a:rPr lang="en-AU" altLang="zh-CN" dirty="0"/>
              <a:t>();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Click="0" advTm="0">
        <p:circle/>
      </p:transition>
    </mc:Choice>
    <mc:Fallback>
      <p:transition spd="slow" advClick="0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关系模型</a:t>
            </a:r>
            <a:endParaRPr lang="zh-CN" altLang="zh-CN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254642" y="1658679"/>
            <a:ext cx="9569302" cy="3320058"/>
          </a:xfrm>
          <a:prstGeom prst="round2Diag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indent="446405">
              <a:lnSpc>
                <a:spcPct val="150000"/>
              </a:lnSpc>
            </a:pPr>
            <a:r>
              <a:rPr lang="zh-CN" altLang="zh-CN" dirty="0"/>
              <a:t>在关系表中，表格中的一行称为一个</a:t>
            </a:r>
            <a:r>
              <a:rPr lang="zh-CN" altLang="zh-CN" b="1" dirty="0"/>
              <a:t>记录</a:t>
            </a:r>
            <a:r>
              <a:rPr lang="zh-CN" altLang="zh-CN" dirty="0"/>
              <a:t>，一列称为一个</a:t>
            </a:r>
            <a:r>
              <a:rPr lang="zh-CN" altLang="zh-CN" b="1" dirty="0"/>
              <a:t>字段</a:t>
            </a:r>
            <a:r>
              <a:rPr lang="zh-CN" altLang="zh-CN" dirty="0"/>
              <a:t>，每列的标题称为字段名。如果给每个关系表取一个名字，那么有</a:t>
            </a:r>
            <a:r>
              <a:rPr lang="en-US" altLang="zh-CN" i="1" dirty="0"/>
              <a:t>n</a:t>
            </a:r>
            <a:r>
              <a:rPr lang="zh-CN" altLang="zh-CN" dirty="0"/>
              <a:t>个字段的关系表的结构可表示为：关系表名（字段名</a:t>
            </a:r>
            <a:r>
              <a:rPr lang="en-US" altLang="zh-CN" dirty="0"/>
              <a:t>1</a:t>
            </a:r>
            <a:r>
              <a:rPr lang="zh-CN" altLang="zh-CN" dirty="0"/>
              <a:t>，字段名</a:t>
            </a:r>
            <a:r>
              <a:rPr lang="en-US" altLang="zh-CN" dirty="0"/>
              <a:t>2</a:t>
            </a:r>
            <a:r>
              <a:rPr lang="zh-CN" altLang="zh-CN" dirty="0"/>
              <a:t>，…，字段名</a:t>
            </a:r>
            <a:r>
              <a:rPr lang="en-US" altLang="zh-CN" i="1" dirty="0"/>
              <a:t>n</a:t>
            </a:r>
            <a:r>
              <a:rPr lang="zh-CN" altLang="zh-CN" dirty="0"/>
              <a:t>），通常把关系表的结构称为</a:t>
            </a:r>
            <a:r>
              <a:rPr lang="zh-CN" altLang="zh-CN" b="1" dirty="0"/>
              <a:t>关系模式</a:t>
            </a:r>
            <a:r>
              <a:rPr lang="zh-CN" altLang="zh-CN" dirty="0"/>
              <a:t>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zh-CN" altLang="zh-CN" dirty="0"/>
              <a:t>在关系表中，如果一个字段或几个字段组合的值可唯一标识其对应记录，则称该字段或字段组合为</a:t>
            </a:r>
            <a:r>
              <a:rPr lang="zh-CN" altLang="zh-CN" b="1" dirty="0"/>
              <a:t>码</a:t>
            </a:r>
            <a:r>
              <a:rPr lang="zh-CN" altLang="zh-CN" dirty="0"/>
              <a:t>。例如：表</a:t>
            </a:r>
            <a:r>
              <a:rPr lang="en-US" altLang="zh-CN" dirty="0"/>
              <a:t>9.1</a:t>
            </a:r>
            <a:r>
              <a:rPr lang="zh-CN" altLang="zh-CN" dirty="0"/>
              <a:t>中的“学号”可唯一标识每一个学生；表</a:t>
            </a:r>
            <a:r>
              <a:rPr lang="en-US" altLang="zh-CN" dirty="0"/>
              <a:t>9.2</a:t>
            </a:r>
            <a:r>
              <a:rPr lang="zh-CN" altLang="zh-CN" dirty="0"/>
              <a:t>中的“课程号”可唯一标识每一门课；表</a:t>
            </a:r>
            <a:r>
              <a:rPr lang="en-US" altLang="zh-CN" dirty="0"/>
              <a:t>9.3</a:t>
            </a:r>
            <a:r>
              <a:rPr lang="zh-CN" altLang="zh-CN" dirty="0"/>
              <a:t>中的“学号”和“课程号”可唯一标识某一个学生某一门课的成绩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</p:cSld>
  <p:clrMapOvr>
    <a:masterClrMapping/>
  </p:clrMapOvr>
  <p:transition spd="slow" advClick="0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03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272740" y="3440490"/>
            <a:ext cx="3668212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zh-CN" altLang="zh-CN" sz="2800" b="1" dirty="0"/>
              <a:t>数据库在线访问示例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数据库在线访问示例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52623" y="1212112"/>
            <a:ext cx="98776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【例</a:t>
            </a:r>
            <a:r>
              <a:rPr lang="en-US" altLang="zh-CN" b="1" dirty="0"/>
              <a:t>9.2</a:t>
            </a:r>
            <a:r>
              <a:rPr lang="zh-CN" altLang="zh-CN" dirty="0"/>
              <a:t>】 利用</a:t>
            </a:r>
            <a:r>
              <a:rPr lang="en-US" altLang="zh-CN" dirty="0"/>
              <a:t>Command</a:t>
            </a:r>
            <a:r>
              <a:rPr lang="zh-CN" altLang="zh-CN" dirty="0"/>
              <a:t>对象和</a:t>
            </a:r>
            <a:r>
              <a:rPr lang="en-US" altLang="zh-CN" dirty="0" err="1"/>
              <a:t>DataReader</a:t>
            </a:r>
            <a:r>
              <a:rPr lang="zh-CN" altLang="zh-CN" dirty="0"/>
              <a:t>对象相互配合的方式，在线访问</a:t>
            </a:r>
            <a:r>
              <a:rPr lang="en-US" altLang="zh-CN" dirty="0"/>
              <a:t>9.1.3</a:t>
            </a:r>
            <a:r>
              <a:rPr lang="zh-CN" altLang="zh-CN" dirty="0"/>
              <a:t>节建好的</a:t>
            </a:r>
            <a:r>
              <a:rPr lang="en-AU" altLang="zh-CN" dirty="0"/>
              <a:t>XSCJDB</a:t>
            </a:r>
            <a:r>
              <a:rPr lang="zh-CN" altLang="zh-CN" dirty="0"/>
              <a:t>数据库。要求：能实现学生记录的添加和实时查看功能。</a:t>
            </a:r>
            <a:endParaRPr lang="zh-CN" altLang="zh-CN" dirty="0"/>
          </a:p>
          <a:p>
            <a:pPr indent="446405"/>
            <a:r>
              <a:rPr lang="zh-CN" altLang="zh-CN" dirty="0"/>
              <a:t>新建</a:t>
            </a:r>
            <a:r>
              <a:rPr lang="en-US" altLang="zh-CN" dirty="0" err="1"/>
              <a:t>WinForm</a:t>
            </a:r>
            <a:r>
              <a:rPr lang="zh-CN" altLang="zh-CN" dirty="0"/>
              <a:t>项目，在</a:t>
            </a:r>
            <a:r>
              <a:rPr lang="en-US" altLang="zh-CN" dirty="0"/>
              <a:t>Form1</a:t>
            </a:r>
            <a:r>
              <a:rPr lang="zh-CN" altLang="zh-CN" dirty="0"/>
              <a:t>的设计视图中将此窗体调整到适当的大小并将</a:t>
            </a:r>
            <a:r>
              <a:rPr lang="en-US" altLang="zh-CN" dirty="0"/>
              <a:t>Text</a:t>
            </a:r>
            <a:r>
              <a:rPr lang="zh-CN" altLang="zh-CN" dirty="0"/>
              <a:t>属性设为“在线访问数据源”。从工具箱中拖曳</a:t>
            </a:r>
            <a:r>
              <a:rPr lang="en-US" altLang="zh-CN" dirty="0"/>
              <a:t>1</a:t>
            </a:r>
            <a:r>
              <a:rPr lang="zh-CN" altLang="zh-CN" dirty="0"/>
              <a:t>个</a:t>
            </a:r>
            <a:r>
              <a:rPr lang="en-US" altLang="zh-CN" dirty="0" err="1"/>
              <a:t>GroupBox</a:t>
            </a:r>
            <a:r>
              <a:rPr lang="zh-CN" altLang="zh-CN" dirty="0"/>
              <a:t>、</a:t>
            </a:r>
            <a:r>
              <a:rPr lang="en-US" altLang="zh-CN" dirty="0"/>
              <a:t>2</a:t>
            </a:r>
            <a:r>
              <a:rPr lang="zh-CN" altLang="zh-CN" dirty="0"/>
              <a:t>个</a:t>
            </a:r>
            <a:r>
              <a:rPr lang="en-US" altLang="zh-CN" dirty="0"/>
              <a:t>Button</a:t>
            </a:r>
            <a:r>
              <a:rPr lang="zh-CN" altLang="zh-CN" dirty="0"/>
              <a:t>、</a:t>
            </a:r>
            <a:r>
              <a:rPr lang="en-US" altLang="zh-CN" dirty="0"/>
              <a:t>5</a:t>
            </a:r>
            <a:r>
              <a:rPr lang="zh-CN" altLang="zh-CN" dirty="0"/>
              <a:t>个</a:t>
            </a:r>
            <a:r>
              <a:rPr lang="en-US" altLang="zh-CN" dirty="0" err="1"/>
              <a:t>TextBox</a:t>
            </a:r>
            <a:r>
              <a:rPr lang="zh-CN" altLang="zh-CN" dirty="0"/>
              <a:t>、</a:t>
            </a:r>
            <a:r>
              <a:rPr lang="en-US" altLang="zh-CN" dirty="0"/>
              <a:t>2</a:t>
            </a:r>
            <a:r>
              <a:rPr lang="zh-CN" altLang="zh-CN" dirty="0"/>
              <a:t>个</a:t>
            </a:r>
            <a:r>
              <a:rPr lang="en-US" altLang="zh-CN" dirty="0" err="1"/>
              <a:t>RadioButton</a:t>
            </a:r>
            <a:r>
              <a:rPr lang="zh-CN" altLang="zh-CN" dirty="0"/>
              <a:t>、</a:t>
            </a:r>
            <a:r>
              <a:rPr lang="en-US" altLang="zh-CN" dirty="0"/>
              <a:t>1</a:t>
            </a:r>
            <a:r>
              <a:rPr lang="zh-CN" altLang="zh-CN" dirty="0"/>
              <a:t>个</a:t>
            </a:r>
            <a:r>
              <a:rPr lang="en-US" altLang="zh-CN" dirty="0" err="1"/>
              <a:t>DateTimePicker</a:t>
            </a:r>
            <a:r>
              <a:rPr lang="zh-CN" altLang="zh-CN" dirty="0"/>
              <a:t>和</a:t>
            </a:r>
            <a:r>
              <a:rPr lang="en-US" altLang="zh-CN" dirty="0"/>
              <a:t>6</a:t>
            </a:r>
            <a:r>
              <a:rPr lang="zh-CN" altLang="zh-CN" dirty="0"/>
              <a:t>个</a:t>
            </a:r>
            <a:r>
              <a:rPr lang="en-US" altLang="zh-CN" dirty="0"/>
              <a:t>Label</a:t>
            </a:r>
            <a:r>
              <a:rPr lang="zh-CN" altLang="zh-CN" dirty="0"/>
              <a:t>控件到此窗体中，属性的设置如表</a:t>
            </a:r>
            <a:r>
              <a:rPr lang="en-US" altLang="zh-CN" dirty="0"/>
              <a:t>9.8</a:t>
            </a:r>
            <a:r>
              <a:rPr lang="zh-CN" altLang="zh-CN" dirty="0"/>
              <a:t>所示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913861" y="2778660"/>
          <a:ext cx="8676166" cy="3515811"/>
        </p:xfrm>
        <a:graphic>
          <a:graphicData uri="http://schemas.openxmlformats.org/drawingml/2006/table">
            <a:tbl>
              <a:tblPr firstRow="1" bandRow="1" bandCol="1"/>
              <a:tblGrid>
                <a:gridCol w="1583972"/>
                <a:gridCol w="1583972"/>
                <a:gridCol w="2754111"/>
                <a:gridCol w="2754111"/>
              </a:tblGrid>
              <a:tr h="270447"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类</a:t>
                      </a: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型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象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名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属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性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名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属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性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值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27044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Form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Form1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Text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在线访问数据源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447">
                <a:tc rowSpan="6"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 dirty="0" err="1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TextBox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txtAllStu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Multiline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True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44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ScrollBars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Vertical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447">
                <a:tc vMerge="1">
                  <a:tcPr/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txtStuID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——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——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447">
                <a:tc vMerge="1">
                  <a:tcPr/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txtName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——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——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447">
                <a:tc vMerge="1">
                  <a:tcPr/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txtMajor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——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——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447">
                <a:tc vMerge="1">
                  <a:tcPr/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txtCredit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——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——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447">
                <a:tc rowSpan="2"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RadioButton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 dirty="0" err="1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RbtnMale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Text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男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447">
                <a:tc vMerge="1">
                  <a:tcPr/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RbtnFamale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Text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女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447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GroupBox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groupBox1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Text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输入学生信息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447">
                <a:tc rowSpan="2"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Button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btnSeach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Text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刷新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447">
                <a:tc vMerge="1">
                  <a:tcPr/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btnInsert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Text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添加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数据库在线访问示例</a:t>
            </a:r>
            <a:endParaRPr lang="zh-CN" altLang="zh-CN" sz="2800" b="1" dirty="0"/>
          </a:p>
        </p:txBody>
      </p:sp>
      <p:sp>
        <p:nvSpPr>
          <p:cNvPr id="3" name="矩形 2"/>
          <p:cNvSpPr/>
          <p:nvPr/>
        </p:nvSpPr>
        <p:spPr>
          <a:xfrm>
            <a:off x="1337005" y="1479329"/>
            <a:ext cx="3172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设计后的界面如图</a:t>
            </a:r>
            <a:r>
              <a:rPr lang="en-US" altLang="zh-CN" dirty="0"/>
              <a:t>9.17</a:t>
            </a:r>
            <a:r>
              <a:rPr lang="zh-CN" altLang="zh-CN" dirty="0"/>
              <a:t>所示。</a:t>
            </a:r>
            <a:endParaRPr lang="zh-CN" altLang="en-US" dirty="0"/>
          </a:p>
        </p:txBody>
      </p:sp>
      <p:pic>
        <p:nvPicPr>
          <p:cNvPr id="25602" name="图片 1"/>
          <p:cNvPicPr>
            <a:picLocks noChangeAspect="1" noChangeArrowheads="1"/>
          </p:cNvPicPr>
          <p:nvPr/>
        </p:nvPicPr>
        <p:blipFill>
          <a:blip r:embed="rId1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268" y="1848661"/>
            <a:ext cx="4875876" cy="32001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1444110" y="50549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hlinkClick r:id="rId2" action="ppaction://hlinkfile"/>
              </a:rPr>
              <a:t>程序的完整</a:t>
            </a:r>
            <a:r>
              <a:rPr lang="zh-CN" altLang="zh-CN" dirty="0" smtClean="0">
                <a:hlinkClick r:id="rId2" action="ppaction://hlinkfile"/>
              </a:rPr>
              <a:t>源代码</a:t>
            </a:r>
            <a:r>
              <a:rPr lang="zh-CN" altLang="en-US" dirty="0" smtClean="0">
                <a:hlinkClick r:id="rId2" action="ppaction://hlinkfile"/>
              </a:rPr>
              <a:t>。</a:t>
            </a:r>
            <a:endParaRPr lang="zh-CN" altLang="zh-CN" dirty="0"/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数据库在线访问示例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14400" y="1307805"/>
            <a:ext cx="101221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运行程序，初始界面如图</a:t>
            </a:r>
            <a:r>
              <a:rPr lang="en-US" altLang="zh-CN" dirty="0"/>
              <a:t>9.18</a:t>
            </a:r>
            <a:r>
              <a:rPr lang="zh-CN" altLang="zh-CN" dirty="0"/>
              <a:t>所示，下部文本框中显示出数据库</a:t>
            </a:r>
            <a:r>
              <a:rPr lang="en-US" altLang="zh-CN" dirty="0"/>
              <a:t>XSB</a:t>
            </a:r>
            <a:r>
              <a:rPr lang="zh-CN" altLang="zh-CN" dirty="0"/>
              <a:t>表中的所有学生信息的列表。</a:t>
            </a:r>
            <a:endParaRPr lang="zh-CN" altLang="zh-CN" dirty="0"/>
          </a:p>
          <a:p>
            <a:pPr indent="446405"/>
            <a:r>
              <a:rPr lang="zh-CN" altLang="zh-CN" dirty="0"/>
              <a:t>在图</a:t>
            </a:r>
            <a:r>
              <a:rPr lang="en-US" altLang="zh-CN" dirty="0"/>
              <a:t>9.18</a:t>
            </a:r>
            <a:r>
              <a:rPr lang="zh-CN" altLang="zh-CN" dirty="0"/>
              <a:t>上方“输入学生信息”表单中填写一条新的学生记录，单击【添加】按钮，如图</a:t>
            </a:r>
            <a:r>
              <a:rPr lang="en-US" altLang="zh-CN" dirty="0"/>
              <a:t>9.19</a:t>
            </a:r>
            <a:r>
              <a:rPr lang="zh-CN" altLang="zh-CN" dirty="0"/>
              <a:t>所示，将新记录添加到数据库中。</a:t>
            </a:r>
            <a:endParaRPr lang="zh-CN" altLang="en-US" dirty="0"/>
          </a:p>
        </p:txBody>
      </p:sp>
      <p:pic>
        <p:nvPicPr>
          <p:cNvPr id="26626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794" y="2647505"/>
            <a:ext cx="4080703" cy="2679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6251945" y="2647505"/>
          <a:ext cx="4071498" cy="26794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8" name="Visio" r:id="rId2" imgW="5956300" imgH="3937000" progId="Visio.Drawing.11">
                  <p:embed/>
                </p:oleObj>
              </mc:Choice>
              <mc:Fallback>
                <p:oleObj name="Visio" r:id="rId2" imgW="5956300" imgH="39370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51945" y="2647505"/>
                        <a:ext cx="4071498" cy="267940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22129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kumimoji="0" lang="en-US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split orient="vert"/>
      </p:transition>
    </mc:Choice>
    <mc:Fallback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椭圆 44"/>
          <p:cNvSpPr/>
          <p:nvPr/>
        </p:nvSpPr>
        <p:spPr>
          <a:xfrm>
            <a:off x="1662439" y="634964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5014826" y="505235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-2329559" y="581188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3509027" y="522016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5665700" y="531588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-171822" y="668617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8114600" y="504646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2248793" y="647970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840051" y="660701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4741424" y="6548959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3754453" y="6708616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892586" y="435198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6533843" y="446495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3535515" y="65506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5291569" y="484901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4196822" y="61813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7422754" y="48603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-2770520" y="5433506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109224" y="45023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416196" y="662710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2653946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4109224" y="509293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3126439" y="672360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6672188" y="491683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5588727" y="490045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4644849" y="453278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2684342" y="6858000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3231133" y="639620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220837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2142853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1798041" y="638108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4204636" y="474940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5889529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3360747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427783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1541049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5545213" y="4966477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3958102" y="469679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6052709" y="52839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1952131" y="690154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-827225" y="6530088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6855005" y="5218960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410833" y="5246174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3179753" y="674845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-426689" y="661646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853128" y="712425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4465518" y="548129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6611504" y="5386447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7476122" y="525402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8151944" y="5353813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075099" y="508176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2176325" y="6590766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6525860" y="502461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4617578" y="4862366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3349392" y="5128159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8199868" y="4887821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5691666" y="53555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8130066" y="5042374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3881916" y="50507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3672711" y="682924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6" name="椭圆 105"/>
          <p:cNvSpPr/>
          <p:nvPr/>
        </p:nvSpPr>
        <p:spPr>
          <a:xfrm>
            <a:off x="5397078" y="489396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8" name="椭圆 107"/>
          <p:cNvSpPr/>
          <p:nvPr/>
        </p:nvSpPr>
        <p:spPr>
          <a:xfrm>
            <a:off x="6147183" y="5250990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8160462" y="5136192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6916158" y="55012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1904150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1158105" y="6614760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8825472" y="512479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89080" y="659798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5" name="椭圆 114"/>
          <p:cNvSpPr/>
          <p:nvPr/>
        </p:nvSpPr>
        <p:spPr>
          <a:xfrm>
            <a:off x="1302346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5413382" y="5367948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2558564" y="4969658"/>
            <a:ext cx="1973942" cy="1973942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63000"/>
                </a:schemeClr>
              </a:gs>
              <a:gs pos="55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7698623" y="4468589"/>
            <a:ext cx="928980" cy="928980"/>
          </a:xfrm>
          <a:prstGeom prst="ellipse">
            <a:avLst/>
          </a:prstGeom>
          <a:gradFill>
            <a:gsLst>
              <a:gs pos="21000">
                <a:schemeClr val="accent1">
                  <a:lumMod val="5000"/>
                  <a:lumOff val="95000"/>
                </a:schemeClr>
              </a:gs>
              <a:gs pos="57000">
                <a:schemeClr val="bg1">
                  <a:alpha val="73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六一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601433" y="-804776"/>
            <a:ext cx="609600" cy="609600"/>
          </a:xfrm>
          <a:prstGeom prst="rect">
            <a:avLst/>
          </a:prstGeom>
        </p:spPr>
      </p:pic>
      <p:sp>
        <p:nvSpPr>
          <p:cNvPr id="105" name="文本框 16"/>
          <p:cNvSpPr txBox="1"/>
          <p:nvPr/>
        </p:nvSpPr>
        <p:spPr>
          <a:xfrm>
            <a:off x="3360747" y="1498184"/>
            <a:ext cx="57534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第</a:t>
            </a:r>
            <a:r>
              <a:rPr lang="en-US" altLang="zh-CN" sz="5400" b="1" dirty="0" smtClean="0">
                <a:solidFill>
                  <a:srgbClr val="9F604C"/>
                </a:solidFill>
                <a:latin typeface="+mj-ea"/>
                <a:ea typeface="+mj-ea"/>
              </a:rPr>
              <a:t>9</a:t>
            </a:r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章 </a:t>
            </a:r>
            <a:r>
              <a:rPr lang="zh-CN" altLang="zh-CN" sz="5400" b="1" dirty="0" smtClean="0">
                <a:solidFill>
                  <a:srgbClr val="9F604C"/>
                </a:solidFill>
              </a:rPr>
              <a:t>数据库</a:t>
            </a:r>
            <a:r>
              <a:rPr lang="zh-CN" altLang="zh-CN" sz="5400" b="1" dirty="0">
                <a:solidFill>
                  <a:srgbClr val="9F604C"/>
                </a:solidFill>
              </a:rPr>
              <a:t>应用</a:t>
            </a:r>
            <a:endParaRPr lang="zh-CN" altLang="zh-CN" sz="5400" b="1" dirty="0">
              <a:solidFill>
                <a:srgbClr val="9F604C"/>
              </a:solidFill>
            </a:endParaRPr>
          </a:p>
        </p:txBody>
      </p:sp>
      <p:sp>
        <p:nvSpPr>
          <p:cNvPr id="120" name="文本框 16"/>
          <p:cNvSpPr txBox="1"/>
          <p:nvPr/>
        </p:nvSpPr>
        <p:spPr>
          <a:xfrm>
            <a:off x="7098979" y="3627471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/>
              <a:t>——</a:t>
            </a:r>
            <a:r>
              <a:rPr lang="zh-CN" altLang="zh-CN" sz="3200" b="1" dirty="0"/>
              <a:t>数据库的离线访问</a:t>
            </a:r>
            <a:endParaRPr lang="zh-CN" altLang="zh-CN" sz="3200" b="1" dirty="0"/>
          </a:p>
        </p:txBody>
      </p:sp>
      <p:sp>
        <p:nvSpPr>
          <p:cNvPr id="121" name="TextBox 120"/>
          <p:cNvSpPr txBox="1"/>
          <p:nvPr/>
        </p:nvSpPr>
        <p:spPr>
          <a:xfrm>
            <a:off x="7804034" y="5872988"/>
            <a:ext cx="4228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/>
              <a:t>主编：郑阿奇</a:t>
            </a:r>
            <a:endParaRPr lang="en-US" altLang="zh-CN" sz="1400" b="1" dirty="0" smtClean="0"/>
          </a:p>
          <a:p>
            <a:r>
              <a:rPr lang="zh-CN" altLang="en-US" sz="1400" b="1" dirty="0" smtClean="0"/>
              <a:t>编著：梁敬东、钱晓军、朱毅华、时跃华、赵青松</a:t>
            </a:r>
            <a:endParaRPr lang="en-US" altLang="zh-CN" sz="1400" b="1" dirty="0" smtClean="0"/>
          </a:p>
        </p:txBody>
      </p:sp>
      <p:sp>
        <p:nvSpPr>
          <p:cNvPr id="122" name="TextBox 121"/>
          <p:cNvSpPr txBox="1"/>
          <p:nvPr/>
        </p:nvSpPr>
        <p:spPr>
          <a:xfrm>
            <a:off x="9963096" y="70089"/>
            <a:ext cx="2228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/>
              <a:t>Visual C#</a:t>
            </a:r>
            <a:r>
              <a:rPr lang="zh-CN" altLang="en-US" sz="1200" b="1" dirty="0"/>
              <a:t>实用教程（第</a:t>
            </a:r>
            <a:r>
              <a:rPr lang="en-US" altLang="zh-CN" sz="1200" b="1" dirty="0"/>
              <a:t>3</a:t>
            </a:r>
            <a:r>
              <a:rPr lang="zh-CN" altLang="en-US" sz="1200" b="1" dirty="0"/>
              <a:t>版）</a:t>
            </a:r>
            <a:endParaRPr lang="zh-CN" altLang="en-US" sz="12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Click="0" advTm="0">
        <p14:glitter pattern="hexago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4" dur="2714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C -0.01133 -0.10555 -0.06198 -0.18449 -0.00768 -0.31458 " pathEditMode="relative" rAng="0" ptsTypes="AA">
                                      <p:cBhvr>
                                        <p:cTn id="22" dur="3409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21 -0.05139 0.13164 -0.18125 " pathEditMode="relative" rAng="0" ptsTypes="AA">
                                      <p:cBhvr>
                                        <p:cTn id="30" dur="306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38" dur="2924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C -0.04023 -0.14422 0.01732 -0.19561 -0.00299 -0.34422 " pathEditMode="relative" rAng="0" ptsTypes="AA">
                                      <p:cBhvr>
                                        <p:cTn id="46" dur="2191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59259E-6 C 0.00377 -0.22477 0.15403 -0.14306 0.13372 -0.29121 " pathEditMode="relative" rAng="0" ptsTypes="AA">
                                      <p:cBhvr>
                                        <p:cTn id="54" dur="234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7" dur="419" fill="hold">
                                          <p:stCondLst>
                                            <p:cond delay="2933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0" dur="38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81481E-6 C 0.03229 -0.19768 0.04193 -0.19837 0.13359 -0.2912 " pathEditMode="relative" rAng="0" ptsTypes="AA">
                                      <p:cBhvr>
                                        <p:cTn id="62" dur="2196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5" dur="314" fill="hold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6" dur="3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7" dur="1" fill="hold">
                                          <p:stCondLst>
                                            <p:cond delay="251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8" dur="28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C 0.10703 -0.07315 0.10599 -0.1625 0.13359 -0.2912 " pathEditMode="relative" rAng="0" ptsTypes="AA">
                                      <p:cBhvr>
                                        <p:cTn id="70" dur="2546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3" dur="407" fill="hold">
                                          <p:stCondLst>
                                            <p:cond delay="285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4" dur="40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5" dur="1" fill="hold">
                                          <p:stCondLst>
                                            <p:cond delay="3255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6" dur="37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7037E-7 C 0.00104 -0.11574 -0.11797 -0.13287 -0.09037 -0.26157 " pathEditMode="relative" rAng="0" ptsTypes="AA">
                                      <p:cBhvr>
                                        <p:cTn id="78" dur="3501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1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2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3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4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C 0.07604 -0.05301 0.06667 -0.19607 0.09635 -0.33519 " pathEditMode="relative" rAng="0" ptsTypes="AA">
                                      <p:cBhvr>
                                        <p:cTn id="86" dur="3347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9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0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1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2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C 0.06433 -0.17315 0.0767 -0.06575 0.13086 -0.23172 " pathEditMode="relative" rAng="0" ptsTypes="AA">
                                      <p:cBhvr>
                                        <p:cTn id="94" dur="218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7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8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9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0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111E-6 C -0.01471 -0.12338 -0.08021 -0.21551 -0.01002 -0.36713 " pathEditMode="relative" rAng="0" ptsTypes="AA">
                                      <p:cBhvr>
                                        <p:cTn id="102" dur="2645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5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6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7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8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C 0.00287 -0.24884 0.12019 -0.15833 0.10443 -0.32222 " pathEditMode="relative" rAng="0" ptsTypes="AA">
                                      <p:cBhvr>
                                        <p:cTn id="110" dur="2595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3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4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5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6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-0.04479 -0.16575 -0.08151 -0.08635 -0.12148 -0.25024 " pathEditMode="relative" rAng="0" ptsTypes="AA">
                                      <p:cBhvr>
                                        <p:cTn id="118" dur="2961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1" dur="273" fill="hold">
                                          <p:stCondLst>
                                            <p:cond delay="190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2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3" dur="1" fill="hold">
                                          <p:stCondLst>
                                            <p:cond delay="2181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4" dur="25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4.81481E-6 C -0.1401 -0.18587 0.06042 -0.25185 -0.01042 -0.44282 " pathEditMode="relative" rAng="0" ptsTypes="AA">
                                      <p:cBhvr>
                                        <p:cTn id="126" dur="2681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2" y="-22153"/>
                                    </p:animMotion>
                                  </p:childTnLst>
                                </p:cTn>
                              </p:par>
                              <p:par>
                                <p:cTn id="1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9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0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1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2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22222E-6 C 0.10482 -0.20695 0.17995 -0.01922 0.24831 -0.2419 " pathEditMode="relative" rAng="0" ptsTypes="AA">
                                      <p:cBhvr>
                                        <p:cTn id="134" dur="2965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81481E-6 C 0.00143 -0.15487 -0.16406 -0.17778 -0.12565 -0.34954 " pathEditMode="relative" rAng="0" ptsTypes="AA">
                                      <p:cBhvr>
                                        <p:cTn id="142" dur="2662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5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6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7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8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7.40741E-7 C 0.07122 -0.04398 0.06237 -0.16273 0.0901 -0.27847 " pathEditMode="relative" rAng="0" ptsTypes="AA">
                                      <p:cBhvr>
                                        <p:cTn id="150" dur="282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3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4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5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6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158" dur="3846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1" dur="334" fill="hold">
                                          <p:stCondLst>
                                            <p:cond delay="2341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2" dur="3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3" dur="1" fill="hold">
                                          <p:stCondLst>
                                            <p:cond delay="267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4" dur="30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 C 0.03229 -0.19769 0.04193 -0.19838 0.13359 -0.2912 " pathEditMode="relative" rAng="0" ptsTypes="AA">
                                      <p:cBhvr>
                                        <p:cTn id="166" dur="2813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9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0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1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2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59259E-6 C 0.00104 -0.11574 -0.11797 -0.13287 -0.09037 -0.26158 " pathEditMode="relative" rAng="0" ptsTypes="AA">
                                      <p:cBhvr>
                                        <p:cTn id="174" dur="3652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7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8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9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0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182" dur="3444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8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85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6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87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8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90" dur="2714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9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3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94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5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96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3.7037E-7 C 0.07604 -0.05301 0.06667 -0.19607 0.09635 -0.33519 " pathEditMode="relative" rAng="0" ptsTypes="AA">
                                      <p:cBhvr>
                                        <p:cTn id="198" dur="3347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9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1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2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3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4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81481E-6 C 0.0332 -0.23611 0.0431 -0.23703 0.13763 -0.34768 " pathEditMode="relative" rAng="0" ptsTypes="AA">
                                      <p:cBhvr>
                                        <p:cTn id="206" dur="351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20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9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0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1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2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7.40741E-7 C 0.00143 -0.15486 -0.16406 -0.17778 -0.12565 -0.34954 " pathEditMode="relative" rAng="0" ptsTypes="AA">
                                      <p:cBhvr>
                                        <p:cTn id="214" dur="2662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2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17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8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9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0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4.81481E-6 C 0.06472 -0.13541 0.07709 -0.05138 0.13151 -0.18125 " pathEditMode="relative" rAng="0" ptsTypes="AA">
                                      <p:cBhvr>
                                        <p:cTn id="222" dur="2229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25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26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27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8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230" dur="3846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3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3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3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238" dur="3444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4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C 0.07122 -0.04398 0.06237 -0.16273 0.0901 -0.27847 " pathEditMode="relative" rAng="0" ptsTypes="AA">
                                      <p:cBhvr>
                                        <p:cTn id="246" dur="2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2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44444E-6 C -0.01133 -0.10579 -0.06198 -0.1845 -0.00769 -0.31459 " pathEditMode="relative" rAng="0" ptsTypes="AA">
                                      <p:cBhvr>
                                        <p:cTn id="254" dur="2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7.40741E-7 C 0.06472 -0.13542 0.07709 -0.05139 0.13151 -0.18125 " pathEditMode="relative" rAng="0" ptsTypes="AA">
                                      <p:cBhvr>
                                        <p:cTn id="262" dur="2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2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6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6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270" dur="2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7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7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7 0.16263 -0.03727 " pathEditMode="relative" rAng="0" ptsTypes="AA">
                                      <p:cBhvr>
                                        <p:cTn id="278" dur="2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 C 0.00378 -0.22477 0.15391 -0.14306 0.13373 -0.2912 " pathEditMode="relative" rAng="0" ptsTypes="AA">
                                      <p:cBhvr>
                                        <p:cTn id="286" dur="2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2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C 0.03229 -0.19768 0.04193 -0.19838 0.13359 -0.2912 " pathEditMode="relative" rAng="0" ptsTypes="AA">
                                      <p:cBhvr>
                                        <p:cTn id="294" dur="2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9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C 0.10703 -0.07315 0.10599 -0.1625 0.13359 -0.2912 " pathEditMode="relative" rAng="0" ptsTypes="AA">
                                      <p:cBhvr>
                                        <p:cTn id="302" dur="2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3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0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0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0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022E-16 C 0.00104 -0.11574 -0.11797 -0.13287 -0.09037 -0.26157 " pathEditMode="relative" rAng="0" ptsTypes="AA">
                                      <p:cBhvr>
                                        <p:cTn id="310" dur="2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3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3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14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15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16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C 0.07122 -0.04399 0.06237 -0.16274 0.0901 -0.27848 " pathEditMode="relative" rAng="0" ptsTypes="AA">
                                      <p:cBhvr>
                                        <p:cTn id="318" dur="2714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3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2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11111E-6 C -0.01133 -0.10555 -0.06198 -0.18449 -0.00769 -0.31458 " pathEditMode="relative" rAng="0" ptsTypes="AA">
                                      <p:cBhvr>
                                        <p:cTn id="326" dur="3409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3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9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0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1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2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1 -0.13542 0.07721 -0.05139 0.13164 -0.18125 " pathEditMode="relative" rAng="0" ptsTypes="AA">
                                      <p:cBhvr>
                                        <p:cTn id="334" dur="306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3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7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8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9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0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C -0.0401 -0.14375 -0.07304 -0.07477 -0.10898 -0.21713 " pathEditMode="relative" rAng="0" ptsTypes="AA">
                                      <p:cBhvr>
                                        <p:cTn id="342" dur="3515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3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45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6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47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8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7.40741E-7 C 0.08372 -0.1206 0.14375 -0.01111 0.1983 -0.14097 " pathEditMode="relative" rAng="0" ptsTypes="AA">
                                      <p:cBhvr>
                                        <p:cTn id="350" dur="2924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3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54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5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56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7 " pathEditMode="relative" rAng="0" ptsTypes="AA">
                                      <p:cBhvr>
                                        <p:cTn id="358" dur="2415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1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2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3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4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C -0.04024 -0.14422 0.01732 -0.1956 -0.00299 -0.34422 " pathEditMode="relative" rAng="0" ptsTypes="AA">
                                      <p:cBhvr>
                                        <p:cTn id="366" dur="2191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36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9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0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1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2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59259E-6 C 0.00377 -0.22477 0.15404 -0.14305 0.13372 -0.2912 " pathEditMode="relative" rAng="0" ptsTypes="AA">
                                      <p:cBhvr>
                                        <p:cTn id="374" dur="234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37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77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8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9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0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07407E-6 C 0.07604 -0.05301 0.06667 -0.19607 0.09636 -0.33519 " pathEditMode="relative" rAng="0" ptsTypes="AA">
                                      <p:cBhvr>
                                        <p:cTn id="382" dur="3347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38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85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86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87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8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C 0.06432 -0.17315 0.07669 -0.06574 0.13086 -0.23171 " pathEditMode="relative" rAng="0" ptsTypes="AA">
                                      <p:cBhvr>
                                        <p:cTn id="390" dur="218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39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3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94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95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96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C -0.01472 -0.12338 -0.08021 -0.21551 -0.01003 -0.36713 " pathEditMode="relative" rAng="0" ptsTypes="AA">
                                      <p:cBhvr>
                                        <p:cTn id="398" dur="2645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39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1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2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3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04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6 C 0.00286 -0.24885 0.12018 -0.15834 0.10443 -0.32223 " pathEditMode="relative" rAng="0" ptsTypes="AA">
                                      <p:cBhvr>
                                        <p:cTn id="406" dur="2595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40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9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0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1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2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48148E-6 C -0.04479 -0.16551 -0.08151 -0.08634 -0.12149 -0.25023 " pathEditMode="relative" rAng="0" ptsTypes="AA">
                                      <p:cBhvr>
                                        <p:cTn id="414" dur="2961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4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7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8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9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0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96296E-6 C 0.10482 -0.20694 0.17995 -0.01921 0.24831 -0.2419 " pathEditMode="relative" rAng="0" ptsTypes="AA">
                                      <p:cBhvr>
                                        <p:cTn id="422" dur="2965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4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25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6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27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8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07407E-6 C 0.0332 -0.23612 0.0431 -0.23704 0.13763 -0.34769 " pathEditMode="relative" rAng="0" ptsTypes="AA">
                                      <p:cBhvr>
                                        <p:cTn id="430" dur="351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3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3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5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36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3.33333E-6 C 0.00143 -0.15486 -0.16407 -0.17777 -0.12566 -0.34953 " pathEditMode="relative" rAng="0" ptsTypes="AA">
                                      <p:cBhvr>
                                        <p:cTn id="438" dur="2662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4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1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2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3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4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07407E-6 C 0.07122 -0.04398 0.06237 -0.16273 0.0901 -0.27847 " pathEditMode="relative" rAng="0" ptsTypes="AA">
                                      <p:cBhvr>
                                        <p:cTn id="446" dur="282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4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9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0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1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2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C 0.00378 -0.22477 0.15404 -0.14283 0.13372 -0.29121 " pathEditMode="relative" rAng="0" ptsTypes="AA">
                                      <p:cBhvr>
                                        <p:cTn id="454" dur="2298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57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8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9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0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462" dur="3846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4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65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66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67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8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C 0.00104 -0.11574 -0.11797 -0.13287 -0.09036 -0.26158 " pathEditMode="relative" rAng="0" ptsTypes="AA">
                                      <p:cBhvr>
                                        <p:cTn id="470" dur="3652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4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7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7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7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6 C 0.1069 -0.07314 0.10586 -0.1625 0.13359 -0.2912 " pathEditMode="relative" rAng="0" ptsTypes="AA">
                                      <p:cBhvr>
                                        <p:cTn id="478" dur="3444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1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2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3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84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7037E-6 C 0.07605 -0.05301 0.06667 -0.19606 0.09636 -0.33518 " pathEditMode="relative" rAng="0" ptsTypes="AA">
                                      <p:cBhvr>
                                        <p:cTn id="486" dur="3347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4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0.03321 -0.23612 0.0431 -0.23704 0.13763 -0.34769 " pathEditMode="relative" rAng="0" ptsTypes="AA">
                                      <p:cBhvr>
                                        <p:cTn id="494" dur="351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33333E-6 C 0.00144 -0.15486 -0.16406 -0.17778 -0.12565 -0.34954 " pathEditMode="relative" rAng="0" ptsTypes="AA">
                                      <p:cBhvr>
                                        <p:cTn id="502" dur="2662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5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05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6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07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8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2 -0.13542 0.07709 -0.05139 0.13152 -0.18125 " pathEditMode="relative" rAng="0" ptsTypes="AA">
                                      <p:cBhvr>
                                        <p:cTn id="510" dur="2229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3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14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5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16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4 C 0.09908 -0.05741 0.07317 0.02847 0.16263 -0.03727 " pathEditMode="relative" rAng="0" ptsTypes="AA">
                                      <p:cBhvr>
                                        <p:cTn id="518" dur="3846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7037E-7 C 0.07122 -0.04398 0.06237 -0.16273 0.0901 -0.27847 " pathEditMode="relative" rAng="0" ptsTypes="AA">
                                      <p:cBhvr>
                                        <p:cTn id="526" dur="23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5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08 -0.05139 0.13151 -0.18125 " pathEditMode="relative" rAng="0" ptsTypes="AA">
                                      <p:cBhvr>
                                        <p:cTn id="534" dur="2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3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542" dur="23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4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4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C 0.00378 -0.22477 0.15391 -0.14306 0.13372 -0.2912 " pathEditMode="relative" rAng="0" ptsTypes="AA">
                                      <p:cBhvr>
                                        <p:cTn id="550" dur="23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5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5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5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7037E-7 C 0.03229 -0.19768 0.04193 -0.19838 0.13359 -0.2912 " pathEditMode="relative" rAng="0" ptsTypes="AA">
                                      <p:cBhvr>
                                        <p:cTn id="558" dur="2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6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6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3.33333E-6 C 0.00104 -0.11574 -0.11797 -0.13287 -0.09037 -0.26158 " pathEditMode="relative" rAng="0" ptsTypes="AA">
                                      <p:cBhvr>
                                        <p:cTn id="566" dur="23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567" presetID="6" presetClass="emph" presetSubtype="0" repeatCount="indefinite" decel="10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8" dur="1250" fill="hold"/>
                                        <p:tgtEl>
                                          <p:spTgt spid="1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69" presetID="35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96 1.48148E-6 " pathEditMode="relative" rAng="0" ptsTypes="AA">
                                      <p:cBhvr>
                                        <p:cTn id="570" dur="7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92" y="0"/>
                                    </p:animMotion>
                                  </p:childTnLst>
                                </p:cTn>
                              </p:par>
                              <p:par>
                                <p:cTn id="571" presetID="35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18 1.48148E-6 " pathEditMode="relative" rAng="0" ptsTypes="AA">
                                      <p:cBhvr>
                                        <p:cTn id="572" dur="7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53" y="0"/>
                                    </p:animMotion>
                                  </p:childTnLst>
                                </p:cTn>
                              </p:par>
                              <p:par>
                                <p:cTn id="5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5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6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8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4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8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6" grpId="0" animBg="1"/>
      <p:bldP spid="106" grpId="1" animBg="1"/>
      <p:bldP spid="108" grpId="0" animBg="1"/>
      <p:bldP spid="108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8" grpId="0" animBg="1"/>
      <p:bldP spid="118" grpId="1" animBg="1"/>
      <p:bldP spid="105" grpId="0"/>
      <p:bldP spid="120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01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5230538" y="3429860"/>
            <a:ext cx="1988268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zh-CN" altLang="zh-CN" sz="2800" b="1" dirty="0"/>
              <a:t>数据适配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数据适配</a:t>
            </a:r>
            <a:endParaRPr lang="zh-CN" altLang="zh-CN" sz="2800" b="1" dirty="0"/>
          </a:p>
        </p:txBody>
      </p:sp>
      <p:sp>
        <p:nvSpPr>
          <p:cNvPr id="3" name="矩形 2"/>
          <p:cNvSpPr/>
          <p:nvPr/>
        </p:nvSpPr>
        <p:spPr>
          <a:xfrm>
            <a:off x="1180296" y="1415534"/>
            <a:ext cx="4557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数据库离线访问的工作原理如图</a:t>
            </a:r>
            <a:r>
              <a:rPr lang="en-US" altLang="zh-CN" dirty="0"/>
              <a:t>9.20</a:t>
            </a:r>
            <a:r>
              <a:rPr lang="zh-CN" altLang="zh-CN" dirty="0"/>
              <a:t>所示。</a:t>
            </a:r>
            <a:endParaRPr lang="zh-CN" altLang="zh-CN" dirty="0"/>
          </a:p>
        </p:txBody>
      </p:sp>
      <p:pic>
        <p:nvPicPr>
          <p:cNvPr id="27650" name="Picture 2" descr="9t20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8681" y="2039752"/>
            <a:ext cx="7298846" cy="977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1180296" y="3328005"/>
            <a:ext cx="509291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/>
            <a:r>
              <a:rPr lang="en-US" altLang="zh-CN" dirty="0" err="1"/>
              <a:t>DataAdapter</a:t>
            </a:r>
            <a:r>
              <a:rPr lang="zh-CN" altLang="zh-CN" dirty="0"/>
              <a:t>对象作为</a:t>
            </a:r>
            <a:r>
              <a:rPr lang="en-US" altLang="zh-CN" dirty="0" err="1"/>
              <a:t>DataSet</a:t>
            </a:r>
            <a:r>
              <a:rPr lang="zh-CN" altLang="zh-CN" dirty="0"/>
              <a:t>和数据源之间的桥接器，通过</a:t>
            </a:r>
            <a:r>
              <a:rPr lang="en-US" altLang="zh-CN" dirty="0"/>
              <a:t>Fill()</a:t>
            </a:r>
            <a:r>
              <a:rPr lang="zh-CN" altLang="zh-CN" dirty="0"/>
              <a:t>方法向</a:t>
            </a:r>
            <a:r>
              <a:rPr lang="en-US" altLang="zh-CN" dirty="0" err="1"/>
              <a:t>DataSet</a:t>
            </a:r>
            <a:r>
              <a:rPr lang="zh-CN" altLang="zh-CN" dirty="0"/>
              <a:t>填充数据，通过</a:t>
            </a:r>
            <a:r>
              <a:rPr lang="en-US" altLang="zh-CN" dirty="0"/>
              <a:t>Update</a:t>
            </a:r>
            <a:r>
              <a:rPr lang="zh-CN" altLang="zh-CN" dirty="0"/>
              <a:t>向数据库更新</a:t>
            </a:r>
            <a:r>
              <a:rPr lang="en-US" altLang="zh-CN" dirty="0" err="1"/>
              <a:t>DataSet</a:t>
            </a:r>
            <a:r>
              <a:rPr lang="zh-CN" altLang="zh-CN" dirty="0"/>
              <a:t>中的变化，这些操作实际上是由</a:t>
            </a:r>
            <a:r>
              <a:rPr lang="en-US" altLang="zh-CN" dirty="0" err="1"/>
              <a:t>DataAdapter</a:t>
            </a:r>
            <a:r>
              <a:rPr lang="zh-CN" altLang="zh-CN" dirty="0"/>
              <a:t>内部封装的</a:t>
            </a:r>
            <a:r>
              <a:rPr lang="en-US" altLang="zh-CN" dirty="0" err="1"/>
              <a:t>SelectCommand</a:t>
            </a:r>
            <a:r>
              <a:rPr lang="zh-CN" altLang="zh-CN" dirty="0"/>
              <a:t>、</a:t>
            </a:r>
            <a:r>
              <a:rPr lang="en-US" altLang="zh-CN" dirty="0" err="1"/>
              <a:t>UpdateCommand</a:t>
            </a:r>
            <a:r>
              <a:rPr lang="zh-CN" altLang="zh-CN" dirty="0"/>
              <a:t>、</a:t>
            </a:r>
            <a:r>
              <a:rPr lang="en-US" altLang="zh-CN" dirty="0" err="1"/>
              <a:t>InsertCommand</a:t>
            </a:r>
            <a:r>
              <a:rPr lang="zh-CN" altLang="zh-CN" dirty="0"/>
              <a:t>和</a:t>
            </a:r>
            <a:r>
              <a:rPr lang="en-US" altLang="zh-CN" dirty="0" err="1"/>
              <a:t>DeleteCommand</a:t>
            </a:r>
            <a:r>
              <a:rPr lang="zh-CN" altLang="zh-CN" dirty="0"/>
              <a:t>这</a:t>
            </a:r>
            <a:r>
              <a:rPr lang="en-US" altLang="zh-CN" dirty="0"/>
              <a:t>4</a:t>
            </a:r>
            <a:r>
              <a:rPr lang="zh-CN" altLang="zh-CN" dirty="0"/>
              <a:t>个命令对象实现的，如图</a:t>
            </a:r>
            <a:r>
              <a:rPr lang="en-US" altLang="zh-CN" dirty="0"/>
              <a:t>9.21</a:t>
            </a:r>
            <a:r>
              <a:rPr lang="zh-CN" altLang="zh-CN" dirty="0"/>
              <a:t>所示。</a:t>
            </a:r>
            <a:endParaRPr lang="zh-CN" altLang="en-US" dirty="0"/>
          </a:p>
        </p:txBody>
      </p:sp>
      <p:pic>
        <p:nvPicPr>
          <p:cNvPr id="27651" name="Picture 3" descr="9t2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795" y="3200414"/>
            <a:ext cx="2060132" cy="2060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数据适配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73888" y="1552353"/>
            <a:ext cx="97925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在</a:t>
            </a:r>
            <a:r>
              <a:rPr lang="en-US" altLang="zh-CN" dirty="0"/>
              <a:t>SQL Server</a:t>
            </a:r>
            <a:r>
              <a:rPr lang="zh-CN" altLang="zh-CN" dirty="0"/>
              <a:t>数据库中，数据适配器对象名为</a:t>
            </a:r>
            <a:r>
              <a:rPr lang="en-US" altLang="zh-CN" dirty="0" err="1"/>
              <a:t>SqlDataAdapter</a:t>
            </a:r>
            <a:r>
              <a:rPr lang="zh-CN" altLang="zh-CN" dirty="0"/>
              <a:t>，可以通过将它与关联的</a:t>
            </a:r>
            <a:r>
              <a:rPr lang="en-US" altLang="zh-CN" dirty="0" err="1"/>
              <a:t>SqlCommand</a:t>
            </a:r>
            <a:r>
              <a:rPr lang="zh-CN" altLang="zh-CN" dirty="0"/>
              <a:t>和</a:t>
            </a:r>
            <a:r>
              <a:rPr lang="en-US" altLang="zh-CN" dirty="0" err="1"/>
              <a:t>SqlConnection</a:t>
            </a:r>
            <a:r>
              <a:rPr lang="zh-CN" altLang="zh-CN" dirty="0"/>
              <a:t>对象一起使用，从而提高总体性能。典型的创建</a:t>
            </a:r>
            <a:r>
              <a:rPr lang="en-US" altLang="zh-CN" dirty="0" err="1"/>
              <a:t>SqlDataAdapter</a:t>
            </a:r>
            <a:r>
              <a:rPr lang="zh-CN" altLang="zh-CN" dirty="0"/>
              <a:t>对象的语法格 式为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665767" y="2536716"/>
            <a:ext cx="9094381" cy="1021556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SqlDataAdapter</a:t>
            </a:r>
            <a:r>
              <a:rPr lang="en-AU" altLang="zh-CN" dirty="0"/>
              <a:t> </a:t>
            </a:r>
            <a:r>
              <a:rPr lang="en-AU" altLang="zh-CN" dirty="0" err="1"/>
              <a:t>myda</a:t>
            </a:r>
            <a:r>
              <a:rPr lang="en-AU" altLang="zh-CN" dirty="0"/>
              <a:t>;</a:t>
            </a:r>
            <a:endParaRPr lang="zh-CN" altLang="zh-CN" dirty="0"/>
          </a:p>
          <a:p>
            <a:r>
              <a:rPr lang="en-AU" altLang="zh-CN" dirty="0" err="1"/>
              <a:t>SqlCommand</a:t>
            </a:r>
            <a:r>
              <a:rPr lang="en-AU" altLang="zh-CN" dirty="0"/>
              <a:t> command = new </a:t>
            </a:r>
            <a:r>
              <a:rPr lang="en-AU" altLang="zh-CN" dirty="0" err="1"/>
              <a:t>SqlCommand</a:t>
            </a:r>
            <a:r>
              <a:rPr lang="en-AU" altLang="zh-CN" dirty="0"/>
              <a:t>(</a:t>
            </a:r>
            <a:r>
              <a:rPr lang="en-AU" altLang="zh-CN" dirty="0" err="1"/>
              <a:t>sql</a:t>
            </a:r>
            <a:r>
              <a:rPr lang="en-AU" altLang="zh-CN" dirty="0"/>
              <a:t>, </a:t>
            </a:r>
            <a:r>
              <a:rPr lang="en-AU" altLang="zh-CN" dirty="0" err="1"/>
              <a:t>sqlcon</a:t>
            </a:r>
            <a:r>
              <a:rPr lang="en-AU" altLang="zh-CN" dirty="0"/>
              <a:t>);</a:t>
            </a:r>
            <a:endParaRPr lang="zh-CN" altLang="zh-CN" dirty="0"/>
          </a:p>
          <a:p>
            <a:r>
              <a:rPr lang="en-AU" altLang="zh-CN" dirty="0" err="1"/>
              <a:t>myda</a:t>
            </a:r>
            <a:r>
              <a:rPr lang="en-AU" altLang="zh-CN" dirty="0"/>
              <a:t> = new </a:t>
            </a:r>
            <a:r>
              <a:rPr lang="en-AU" altLang="zh-CN" dirty="0" err="1"/>
              <a:t>SqlDataAdapter</a:t>
            </a:r>
            <a:r>
              <a:rPr lang="en-AU" altLang="zh-CN" dirty="0"/>
              <a:t>(command);</a:t>
            </a:r>
            <a:endParaRPr lang="zh-CN" altLang="zh-CN" dirty="0"/>
          </a:p>
        </p:txBody>
      </p:sp>
      <p:sp>
        <p:nvSpPr>
          <p:cNvPr id="5" name="矩形 4"/>
          <p:cNvSpPr/>
          <p:nvPr/>
        </p:nvSpPr>
        <p:spPr>
          <a:xfrm>
            <a:off x="1665766" y="3515167"/>
            <a:ext cx="95409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这样一来，就将特定的</a:t>
            </a:r>
            <a:r>
              <a:rPr lang="en-US" altLang="zh-CN" dirty="0"/>
              <a:t>C</a:t>
            </a:r>
            <a:r>
              <a:rPr lang="en-AU" altLang="zh-CN" dirty="0" err="1"/>
              <a:t>ommand</a:t>
            </a:r>
            <a:r>
              <a:rPr lang="zh-CN" altLang="zh-CN" dirty="0"/>
              <a:t>对象命令与适配器绑定在一起了。</a:t>
            </a:r>
            <a:endParaRPr lang="zh-CN" altLang="zh-CN" dirty="0"/>
          </a:p>
          <a:p>
            <a:r>
              <a:rPr lang="en-US" altLang="zh-CN" dirty="0" err="1"/>
              <a:t>DataAdapter</a:t>
            </a:r>
            <a:r>
              <a:rPr lang="zh-CN" altLang="zh-CN" dirty="0"/>
              <a:t>还有一个重要的</a:t>
            </a:r>
            <a:r>
              <a:rPr lang="en-US" altLang="zh-CN" dirty="0"/>
              <a:t>Fill()</a:t>
            </a:r>
            <a:r>
              <a:rPr lang="zh-CN" altLang="zh-CN" dirty="0"/>
              <a:t>方法，此方法将数据填入数据集，语句如下：</a:t>
            </a:r>
            <a:endParaRPr lang="zh-CN" altLang="zh-CN" dirty="0"/>
          </a:p>
        </p:txBody>
      </p:sp>
      <p:sp>
        <p:nvSpPr>
          <p:cNvPr id="6" name="圆角矩形 5"/>
          <p:cNvSpPr/>
          <p:nvPr/>
        </p:nvSpPr>
        <p:spPr>
          <a:xfrm>
            <a:off x="1665766" y="4243795"/>
            <a:ext cx="9094382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myda.Fill</a:t>
            </a:r>
            <a:r>
              <a:rPr lang="en-AU" altLang="zh-CN" dirty="0"/>
              <a:t>(</a:t>
            </a:r>
            <a:r>
              <a:rPr lang="en-AU" altLang="zh-CN" dirty="0" err="1"/>
              <a:t>myst</a:t>
            </a:r>
            <a:r>
              <a:rPr lang="en-AU" altLang="zh-CN" dirty="0"/>
              <a:t>, "XSB");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02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5092312" y="3440490"/>
            <a:ext cx="2307946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zh-CN" altLang="zh-CN" sz="2800" b="1" dirty="0"/>
              <a:t>数据集机制</a:t>
            </a:r>
            <a:endParaRPr lang="zh-CN" altLang="zh-CN" sz="2800" b="1" dirty="0"/>
          </a:p>
        </p:txBody>
      </p:sp>
      <p:sp>
        <p:nvSpPr>
          <p:cNvPr id="2" name="矩形 1"/>
          <p:cNvSpPr/>
          <p:nvPr/>
        </p:nvSpPr>
        <p:spPr>
          <a:xfrm>
            <a:off x="3047998" y="3976574"/>
            <a:ext cx="69147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</a:rPr>
              <a:t>1</a:t>
            </a:r>
            <a:r>
              <a:rPr lang="zh-CN" altLang="zh-CN" b="1" dirty="0">
                <a:solidFill>
                  <a:srgbClr val="0070C0"/>
                </a:solidFill>
              </a:rPr>
              <a:t>．数据表集合（</a:t>
            </a:r>
            <a:r>
              <a:rPr lang="en-US" altLang="zh-CN" b="1" dirty="0" err="1">
                <a:solidFill>
                  <a:srgbClr val="0070C0"/>
                </a:solidFill>
              </a:rPr>
              <a:t>DataTableCollection</a:t>
            </a:r>
            <a:r>
              <a:rPr lang="zh-CN" altLang="zh-CN" b="1" dirty="0">
                <a:solidFill>
                  <a:srgbClr val="0070C0"/>
                </a:solidFill>
              </a:rPr>
              <a:t>）和数据表（</a:t>
            </a:r>
            <a:r>
              <a:rPr lang="en-US" altLang="zh-CN" b="1" dirty="0" err="1">
                <a:solidFill>
                  <a:srgbClr val="0070C0"/>
                </a:solidFill>
              </a:rPr>
              <a:t>DataTable</a:t>
            </a:r>
            <a:r>
              <a:rPr lang="zh-CN" altLang="zh-CN" b="1" dirty="0">
                <a:solidFill>
                  <a:srgbClr val="0070C0"/>
                </a:solidFill>
              </a:rPr>
              <a:t>）</a:t>
            </a:r>
            <a:endParaRPr lang="zh-CN" altLang="zh-CN" b="1" dirty="0">
              <a:solidFill>
                <a:srgbClr val="0070C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3037372" y="4378932"/>
            <a:ext cx="76377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</a:rPr>
              <a:t>2</a:t>
            </a:r>
            <a:r>
              <a:rPr lang="zh-CN" altLang="zh-CN" b="1" dirty="0">
                <a:solidFill>
                  <a:srgbClr val="0070C0"/>
                </a:solidFill>
              </a:rPr>
              <a:t>．数据列集合（</a:t>
            </a:r>
            <a:r>
              <a:rPr lang="en-US" altLang="zh-CN" b="1" dirty="0" err="1">
                <a:solidFill>
                  <a:srgbClr val="0070C0"/>
                </a:solidFill>
              </a:rPr>
              <a:t>DataColumnCollection</a:t>
            </a:r>
            <a:r>
              <a:rPr lang="zh-CN" altLang="zh-CN" b="1" dirty="0">
                <a:solidFill>
                  <a:srgbClr val="0070C0"/>
                </a:solidFill>
              </a:rPr>
              <a:t>）和数据列（</a:t>
            </a:r>
            <a:r>
              <a:rPr lang="en-US" altLang="zh-CN" b="1" dirty="0" err="1">
                <a:solidFill>
                  <a:srgbClr val="0070C0"/>
                </a:solidFill>
              </a:rPr>
              <a:t>DataColumn</a:t>
            </a:r>
            <a:r>
              <a:rPr lang="zh-CN" altLang="zh-CN" b="1" dirty="0">
                <a:solidFill>
                  <a:srgbClr val="0070C0"/>
                </a:solidFill>
              </a:rPr>
              <a:t>）</a:t>
            </a:r>
            <a:endParaRPr lang="zh-CN" altLang="zh-CN" b="1" dirty="0">
              <a:solidFill>
                <a:srgbClr val="0070C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37370" y="4749392"/>
            <a:ext cx="79779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</a:rPr>
              <a:t>3</a:t>
            </a:r>
            <a:r>
              <a:rPr lang="zh-CN" altLang="zh-CN" b="1" dirty="0">
                <a:solidFill>
                  <a:srgbClr val="0070C0"/>
                </a:solidFill>
              </a:rPr>
              <a:t>．数据行集合（</a:t>
            </a:r>
            <a:r>
              <a:rPr lang="en-US" altLang="zh-CN" b="1" dirty="0" err="1">
                <a:solidFill>
                  <a:srgbClr val="0070C0"/>
                </a:solidFill>
              </a:rPr>
              <a:t>DataRowCollection</a:t>
            </a:r>
            <a:r>
              <a:rPr lang="zh-CN" altLang="zh-CN" b="1" dirty="0">
                <a:solidFill>
                  <a:srgbClr val="0070C0"/>
                </a:solidFill>
              </a:rPr>
              <a:t>）和数据行（</a:t>
            </a:r>
            <a:r>
              <a:rPr lang="en-US" altLang="zh-CN" b="1" dirty="0" err="1">
                <a:solidFill>
                  <a:srgbClr val="0070C0"/>
                </a:solidFill>
              </a:rPr>
              <a:t>DataRow</a:t>
            </a:r>
            <a:r>
              <a:rPr lang="zh-CN" altLang="zh-CN" b="1" dirty="0">
                <a:solidFill>
                  <a:srgbClr val="0070C0"/>
                </a:solidFill>
              </a:rPr>
              <a:t>）</a:t>
            </a:r>
            <a:endParaRPr lang="zh-CN" altLang="zh-CN" b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数据集机制</a:t>
            </a:r>
            <a:endParaRPr lang="zh-CN" altLang="zh-CN" sz="2800" b="1" dirty="0"/>
          </a:p>
        </p:txBody>
      </p:sp>
      <p:sp>
        <p:nvSpPr>
          <p:cNvPr id="3" name="矩形 2"/>
          <p:cNvSpPr/>
          <p:nvPr/>
        </p:nvSpPr>
        <p:spPr>
          <a:xfrm>
            <a:off x="1348470" y="1426166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创建数据集对象的语句格式如下：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486328" y="1795498"/>
            <a:ext cx="9146230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DataSet</a:t>
            </a:r>
            <a:r>
              <a:rPr lang="en-AU" altLang="zh-CN" dirty="0"/>
              <a:t> </a:t>
            </a:r>
            <a:r>
              <a:rPr lang="en-AU" altLang="zh-CN" dirty="0" err="1"/>
              <a:t>myst</a:t>
            </a:r>
            <a:r>
              <a:rPr lang="en-AU" altLang="zh-CN" dirty="0"/>
              <a:t> = new </a:t>
            </a:r>
            <a:r>
              <a:rPr lang="en-AU" altLang="zh-CN" dirty="0" err="1"/>
              <a:t>DataSet</a:t>
            </a:r>
            <a:r>
              <a:rPr lang="en-AU" altLang="zh-CN" dirty="0"/>
              <a:t>();</a:t>
            </a:r>
            <a:endParaRPr lang="zh-CN" altLang="zh-CN" dirty="0"/>
          </a:p>
        </p:txBody>
      </p:sp>
      <p:sp>
        <p:nvSpPr>
          <p:cNvPr id="5" name="矩形 4"/>
          <p:cNvSpPr/>
          <p:nvPr/>
        </p:nvSpPr>
        <p:spPr>
          <a:xfrm>
            <a:off x="1348470" y="223489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zh-CN" dirty="0"/>
              <a:t>语句中</a:t>
            </a:r>
            <a:r>
              <a:rPr lang="en-US" altLang="zh-CN" dirty="0" err="1"/>
              <a:t>myst</a:t>
            </a:r>
            <a:r>
              <a:rPr lang="zh-CN" altLang="zh-CN" dirty="0"/>
              <a:t>代表数据集对象。</a:t>
            </a:r>
            <a:endParaRPr lang="zh-CN" altLang="zh-CN" dirty="0"/>
          </a:p>
          <a:p>
            <a:r>
              <a:rPr lang="en-US" altLang="zh-CN" dirty="0" err="1"/>
              <a:t>DataSet</a:t>
            </a:r>
            <a:r>
              <a:rPr lang="zh-CN" altLang="zh-CN" dirty="0"/>
              <a:t>对象的常用属性列于表</a:t>
            </a:r>
            <a:r>
              <a:rPr lang="en-US" altLang="zh-CN" dirty="0"/>
              <a:t>9.9</a:t>
            </a:r>
            <a:r>
              <a:rPr lang="zh-CN" altLang="zh-CN" dirty="0"/>
              <a:t>中。</a:t>
            </a:r>
            <a:endParaRPr lang="zh-CN" altLang="zh-CN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1414130" y="2969581"/>
          <a:ext cx="9218428" cy="1493520"/>
        </p:xfrm>
        <a:graphic>
          <a:graphicData uri="http://schemas.openxmlformats.org/drawingml/2006/table">
            <a:tbl>
              <a:tblPr/>
              <a:tblGrid>
                <a:gridCol w="1967023"/>
                <a:gridCol w="7251405"/>
              </a:tblGrid>
              <a:tr h="147320"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属</a:t>
                      </a: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性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说</a:t>
                      </a: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明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14732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CaseSensitive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获取或设置在</a:t>
                      </a: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DataTable</a:t>
                      </a:r>
                      <a:r>
                        <a:rPr lang="zh-CN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对象中字符串比较时是否区分字母的大小写。默认为</a:t>
                      </a: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False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320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DataSetName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获取或设置</a:t>
                      </a: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DataSet</a:t>
                      </a:r>
                      <a:r>
                        <a:rPr lang="zh-CN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对象的名称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320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EnforceConstraints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获取或设置执行数据更新操作时是否遵循约束。默认为</a:t>
                      </a: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True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320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HasErrors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DataSet</a:t>
                      </a:r>
                      <a:r>
                        <a:rPr lang="zh-CN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对象内的数据表是否存在错误行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320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7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Tables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7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获取数据集的数据表集合（</a:t>
                      </a:r>
                      <a:r>
                        <a:rPr lang="en-US" sz="1400" kern="750" dirty="0" err="1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DataTableCollection</a:t>
                      </a:r>
                      <a:r>
                        <a:rPr lang="zh-CN" sz="1400" kern="7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），</a:t>
                      </a:r>
                      <a:r>
                        <a:rPr lang="en-US" sz="1400" kern="750" dirty="0" err="1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DataSet</a:t>
                      </a:r>
                      <a:r>
                        <a:rPr lang="zh-CN" sz="1400" kern="7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对象的所有</a:t>
                      </a:r>
                      <a:r>
                        <a:rPr lang="en-US" sz="1400" kern="750" dirty="0" err="1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DataTable</a:t>
                      </a:r>
                      <a:r>
                        <a:rPr lang="zh-CN" sz="1400" kern="7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对象都属于</a:t>
                      </a:r>
                      <a:r>
                        <a:rPr lang="en-US" sz="1400" kern="750" dirty="0" err="1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DataTableCollection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804529" y="4541230"/>
            <a:ext cx="101789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6405"/>
            <a:r>
              <a:rPr lang="en-US" altLang="zh-CN" dirty="0" err="1"/>
              <a:t>DataSet</a:t>
            </a:r>
            <a:r>
              <a:rPr lang="zh-CN" altLang="zh-CN" dirty="0"/>
              <a:t>对象最常用的属性是</a:t>
            </a:r>
            <a:r>
              <a:rPr lang="en-US" altLang="zh-CN" dirty="0"/>
              <a:t>Tables</a:t>
            </a:r>
            <a:r>
              <a:rPr lang="zh-CN" altLang="zh-CN" dirty="0"/>
              <a:t>，通过该属性，可以获得或设置数据表行、列的值。例如，表达式：</a:t>
            </a:r>
            <a:endParaRPr lang="zh-CN" altLang="zh-CN" dirty="0"/>
          </a:p>
        </p:txBody>
      </p:sp>
      <p:sp>
        <p:nvSpPr>
          <p:cNvPr id="8" name="圆角矩形 7"/>
          <p:cNvSpPr/>
          <p:nvPr/>
        </p:nvSpPr>
        <p:spPr>
          <a:xfrm>
            <a:off x="1486328" y="5276556"/>
            <a:ext cx="9146230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myst.Tables</a:t>
            </a:r>
            <a:r>
              <a:rPr lang="en-AU" altLang="zh-CN" dirty="0"/>
              <a:t>["XSB"].Rows[i][j]</a:t>
            </a:r>
            <a:endParaRPr lang="zh-CN" altLang="zh-CN" dirty="0"/>
          </a:p>
        </p:txBody>
      </p:sp>
      <p:sp>
        <p:nvSpPr>
          <p:cNvPr id="9" name="矩形 8"/>
          <p:cNvSpPr/>
          <p:nvPr/>
        </p:nvSpPr>
        <p:spPr>
          <a:xfrm>
            <a:off x="1348470" y="5685179"/>
            <a:ext cx="32880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表示访问</a:t>
            </a:r>
            <a:r>
              <a:rPr lang="en-US" altLang="zh-CN" dirty="0"/>
              <a:t>XSB</a:t>
            </a:r>
            <a:r>
              <a:rPr lang="zh-CN" altLang="zh-CN" dirty="0"/>
              <a:t>表的第</a:t>
            </a:r>
            <a:r>
              <a:rPr lang="en-US" altLang="zh-CN" dirty="0"/>
              <a:t>i</a:t>
            </a:r>
            <a:r>
              <a:rPr lang="zh-CN" altLang="zh-CN" dirty="0"/>
              <a:t>行第</a:t>
            </a:r>
            <a:r>
              <a:rPr lang="en-US" altLang="zh-CN" dirty="0"/>
              <a:t>j</a:t>
            </a:r>
            <a:r>
              <a:rPr lang="zh-CN" altLang="zh-CN" dirty="0"/>
              <a:t>列。</a:t>
            </a:r>
            <a:endParaRPr lang="zh-CN" altLang="zh-CN" dirty="0"/>
          </a:p>
        </p:txBody>
      </p:sp>
    </p:spTree>
  </p:cSld>
  <p:clrMapOvr>
    <a:masterClrMapping/>
  </p:clrMapOvr>
  <p:transition spd="slow" advClick="0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关系模型</a:t>
            </a:r>
            <a:endParaRPr lang="zh-CN" altLang="zh-CN" sz="2800" b="1" dirty="0"/>
          </a:p>
        </p:txBody>
      </p:sp>
      <p:sp>
        <p:nvSpPr>
          <p:cNvPr id="4" name="矩形 3"/>
          <p:cNvSpPr/>
          <p:nvPr/>
        </p:nvSpPr>
        <p:spPr>
          <a:xfrm>
            <a:off x="1357423" y="1213008"/>
            <a:ext cx="93389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6405"/>
            <a:r>
              <a:rPr lang="zh-CN" altLang="zh-CN" dirty="0"/>
              <a:t>有时一个表可能有多个码，比如表</a:t>
            </a:r>
            <a:r>
              <a:rPr lang="en-US" altLang="zh-CN" dirty="0"/>
              <a:t>9.2</a:t>
            </a:r>
            <a:r>
              <a:rPr lang="zh-CN" altLang="zh-CN" dirty="0"/>
              <a:t>中，如果课程不重名，则“课程号”与“课程名”均是课程表的码。对于每个关系表，通常可指定一个码为“主码”，在关系模式中，一般用下画线标出主码。</a:t>
            </a:r>
            <a:endParaRPr lang="zh-CN" altLang="zh-CN" dirty="0"/>
          </a:p>
          <a:p>
            <a:pPr indent="446405"/>
            <a:r>
              <a:rPr lang="zh-CN" altLang="zh-CN" dirty="0"/>
              <a:t>对于表</a:t>
            </a:r>
            <a:r>
              <a:rPr lang="en-US" altLang="zh-CN" dirty="0"/>
              <a:t>9.1</a:t>
            </a:r>
            <a:r>
              <a:rPr lang="zh-CN" altLang="zh-CN" dirty="0"/>
              <a:t>，关系模式①可表示为：</a:t>
            </a:r>
            <a:endParaRPr lang="zh-CN" altLang="zh-CN" dirty="0"/>
          </a:p>
        </p:txBody>
      </p:sp>
      <p:sp>
        <p:nvSpPr>
          <p:cNvPr id="5" name="圆角矩形 4"/>
          <p:cNvSpPr/>
          <p:nvPr/>
        </p:nvSpPr>
        <p:spPr>
          <a:xfrm>
            <a:off x="1846519" y="2437112"/>
            <a:ext cx="8849833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zh-CN" altLang="zh-CN" dirty="0"/>
              <a:t>学生（</a:t>
            </a:r>
            <a:r>
              <a:rPr lang="zh-CN" altLang="zh-CN" u="sng" dirty="0"/>
              <a:t>学号</a:t>
            </a:r>
            <a:r>
              <a:rPr lang="zh-CN" altLang="zh-CN" dirty="0"/>
              <a:t>，姓名，性别，出生日期，专业，总学分，备注）</a:t>
            </a:r>
            <a:endParaRPr lang="zh-CN" altLang="zh-CN" dirty="0"/>
          </a:p>
        </p:txBody>
      </p:sp>
      <p:sp>
        <p:nvSpPr>
          <p:cNvPr id="6" name="矩形 5"/>
          <p:cNvSpPr/>
          <p:nvPr/>
        </p:nvSpPr>
        <p:spPr>
          <a:xfrm>
            <a:off x="1837808" y="2875002"/>
            <a:ext cx="37369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对于表</a:t>
            </a:r>
            <a:r>
              <a:rPr lang="en-US" altLang="zh-CN" dirty="0"/>
              <a:t>9.2</a:t>
            </a:r>
            <a:r>
              <a:rPr lang="zh-CN" altLang="zh-CN" dirty="0"/>
              <a:t>，关系模式②可表示为：</a:t>
            </a:r>
            <a:endParaRPr lang="zh-CN" altLang="zh-CN" dirty="0"/>
          </a:p>
        </p:txBody>
      </p:sp>
      <p:sp>
        <p:nvSpPr>
          <p:cNvPr id="7" name="圆角矩形 6"/>
          <p:cNvSpPr/>
          <p:nvPr/>
        </p:nvSpPr>
        <p:spPr>
          <a:xfrm>
            <a:off x="1846518" y="3244334"/>
            <a:ext cx="8849833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zh-CN" altLang="zh-CN" dirty="0"/>
              <a:t>课程（</a:t>
            </a:r>
            <a:r>
              <a:rPr lang="zh-CN" altLang="zh-CN" u="sng" dirty="0"/>
              <a:t>课程号</a:t>
            </a:r>
            <a:r>
              <a:rPr lang="zh-CN" altLang="zh-CN" dirty="0"/>
              <a:t>，课程名，学期，学时，学分）</a:t>
            </a:r>
            <a:endParaRPr lang="zh-CN" altLang="zh-CN" dirty="0"/>
          </a:p>
        </p:txBody>
      </p:sp>
      <p:sp>
        <p:nvSpPr>
          <p:cNvPr id="8" name="矩形 7"/>
          <p:cNvSpPr/>
          <p:nvPr/>
        </p:nvSpPr>
        <p:spPr>
          <a:xfrm>
            <a:off x="1846519" y="3675626"/>
            <a:ext cx="37369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对于表</a:t>
            </a:r>
            <a:r>
              <a:rPr lang="en-US" altLang="zh-CN" dirty="0"/>
              <a:t>9.3</a:t>
            </a:r>
            <a:r>
              <a:rPr lang="zh-CN" altLang="zh-CN" dirty="0"/>
              <a:t>，关系模式③可表示为：</a:t>
            </a:r>
            <a:endParaRPr lang="zh-CN" altLang="zh-CN" dirty="0"/>
          </a:p>
        </p:txBody>
      </p:sp>
      <p:sp>
        <p:nvSpPr>
          <p:cNvPr id="9" name="圆角矩形 8"/>
          <p:cNvSpPr/>
          <p:nvPr/>
        </p:nvSpPr>
        <p:spPr>
          <a:xfrm>
            <a:off x="1846519" y="4044958"/>
            <a:ext cx="8849834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zh-CN" altLang="zh-CN" dirty="0"/>
              <a:t>成绩（</a:t>
            </a:r>
            <a:r>
              <a:rPr lang="zh-CN" altLang="zh-CN" u="sng" dirty="0"/>
              <a:t>学号</a:t>
            </a:r>
            <a:r>
              <a:rPr lang="zh-CN" altLang="zh-CN" dirty="0"/>
              <a:t>，</a:t>
            </a:r>
            <a:r>
              <a:rPr lang="zh-CN" altLang="zh-CN" u="sng" dirty="0"/>
              <a:t>课程号</a:t>
            </a:r>
            <a:r>
              <a:rPr lang="zh-CN" altLang="zh-CN" dirty="0"/>
              <a:t>，成绩）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1</a:t>
            </a:r>
            <a:r>
              <a:rPr lang="zh-CN" altLang="zh-CN" sz="2400" b="1" dirty="0"/>
              <a:t>．数据表集合（</a:t>
            </a:r>
            <a:r>
              <a:rPr lang="en-US" altLang="zh-CN" sz="2400" b="1" dirty="0" err="1"/>
              <a:t>DataTableCollection</a:t>
            </a:r>
            <a:r>
              <a:rPr lang="zh-CN" altLang="zh-CN" sz="2400" b="1" dirty="0"/>
              <a:t>）和数据表（</a:t>
            </a:r>
            <a:r>
              <a:rPr lang="en-US" altLang="zh-CN" sz="2400" b="1" dirty="0" err="1"/>
              <a:t>DataTable</a:t>
            </a:r>
            <a:r>
              <a:rPr lang="zh-CN" altLang="zh-CN" sz="2400" b="1" dirty="0"/>
              <a:t>）</a:t>
            </a:r>
            <a:endParaRPr lang="zh-CN" altLang="zh-CN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78195" y="1669312"/>
            <a:ext cx="10069033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>
              <a:lnSpc>
                <a:spcPct val="150000"/>
              </a:lnSpc>
            </a:pPr>
            <a:r>
              <a:rPr lang="en-US" altLang="zh-CN" dirty="0" err="1"/>
              <a:t>DataSet</a:t>
            </a:r>
            <a:r>
              <a:rPr lang="zh-CN" altLang="zh-CN" dirty="0"/>
              <a:t>的所有数据表包含在数据表集合</a:t>
            </a:r>
            <a:r>
              <a:rPr lang="en-US" altLang="zh-CN" dirty="0" err="1"/>
              <a:t>DataTableCollection</a:t>
            </a:r>
            <a:r>
              <a:rPr lang="zh-CN" altLang="zh-CN" dirty="0"/>
              <a:t>中，通过</a:t>
            </a:r>
            <a:r>
              <a:rPr lang="en-US" altLang="zh-CN" dirty="0" err="1"/>
              <a:t>DataSet</a:t>
            </a:r>
            <a:r>
              <a:rPr lang="zh-CN" altLang="zh-CN" dirty="0"/>
              <a:t>的</a:t>
            </a:r>
            <a:r>
              <a:rPr lang="en-US" altLang="zh-CN" dirty="0"/>
              <a:t>Tables</a:t>
            </a:r>
            <a:r>
              <a:rPr lang="zh-CN" altLang="zh-CN" dirty="0"/>
              <a:t>属性访问</a:t>
            </a:r>
            <a:r>
              <a:rPr lang="en-US" altLang="zh-CN" dirty="0" err="1"/>
              <a:t>DataTableCollection</a:t>
            </a:r>
            <a:r>
              <a:rPr lang="zh-CN" altLang="zh-CN" dirty="0"/>
              <a:t>。</a:t>
            </a:r>
            <a:r>
              <a:rPr lang="en-US" altLang="zh-CN" dirty="0" err="1"/>
              <a:t>DataTableCollection</a:t>
            </a:r>
            <a:r>
              <a:rPr lang="zh-CN" altLang="zh-CN" dirty="0"/>
              <a:t>有以下两个属性。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en-US" altLang="zh-CN" dirty="0" smtClean="0">
                <a:sym typeface="Wingdings" panose="05000000000000000000"/>
              </a:rPr>
              <a:t> </a:t>
            </a:r>
            <a:r>
              <a:rPr lang="en-US" altLang="zh-CN" dirty="0" smtClean="0"/>
              <a:t>Count</a:t>
            </a:r>
            <a:r>
              <a:rPr lang="zh-CN" altLang="zh-CN" dirty="0"/>
              <a:t>：</a:t>
            </a:r>
            <a:r>
              <a:rPr lang="en-US" altLang="zh-CN" dirty="0" err="1"/>
              <a:t>DataSet</a:t>
            </a:r>
            <a:r>
              <a:rPr lang="zh-CN" altLang="zh-CN" dirty="0"/>
              <a:t>对象所包含的</a:t>
            </a:r>
            <a:r>
              <a:rPr lang="en-US" altLang="zh-CN" dirty="0" err="1"/>
              <a:t>DataTable</a:t>
            </a:r>
            <a:r>
              <a:rPr lang="zh-CN" altLang="zh-CN" dirty="0"/>
              <a:t>个数。</a:t>
            </a:r>
            <a:endParaRPr lang="zh-CN" altLang="zh-CN" dirty="0"/>
          </a:p>
          <a:p>
            <a:pPr indent="446405">
              <a:lnSpc>
                <a:spcPct val="150000"/>
              </a:lnSpc>
            </a:pPr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Tables[</a:t>
            </a:r>
            <a:r>
              <a:rPr lang="en-US" altLang="zh-CN" dirty="0" err="1"/>
              <a:t>index,name</a:t>
            </a:r>
            <a:r>
              <a:rPr lang="en-US" altLang="zh-CN" dirty="0"/>
              <a:t>]</a:t>
            </a:r>
            <a:r>
              <a:rPr lang="zh-CN" altLang="zh-CN" dirty="0"/>
              <a:t>：获取</a:t>
            </a:r>
            <a:r>
              <a:rPr lang="en-US" altLang="zh-CN" dirty="0" err="1"/>
              <a:t>DataTableCollection</a:t>
            </a:r>
            <a:r>
              <a:rPr lang="zh-CN" altLang="zh-CN" dirty="0"/>
              <a:t>中下标为</a:t>
            </a:r>
            <a:r>
              <a:rPr lang="en-US" altLang="zh-CN" dirty="0"/>
              <a:t>index</a:t>
            </a:r>
            <a:r>
              <a:rPr lang="zh-CN" altLang="zh-CN" dirty="0"/>
              <a:t>或名称为</a:t>
            </a:r>
            <a:r>
              <a:rPr lang="en-US" altLang="zh-CN" dirty="0"/>
              <a:t>name</a:t>
            </a:r>
            <a:r>
              <a:rPr lang="zh-CN" altLang="zh-CN" dirty="0"/>
              <a:t>的数据表。如</a:t>
            </a:r>
            <a:r>
              <a:rPr lang="en-US" altLang="zh-CN" dirty="0" err="1"/>
              <a:t>myst.Tables</a:t>
            </a:r>
            <a:r>
              <a:rPr lang="en-US" altLang="zh-CN" dirty="0"/>
              <a:t>[0]</a:t>
            </a:r>
            <a:r>
              <a:rPr lang="zh-CN" altLang="zh-CN" dirty="0"/>
              <a:t>表示数据集对象</a:t>
            </a:r>
            <a:r>
              <a:rPr lang="en-US" altLang="zh-CN" dirty="0" err="1"/>
              <a:t>myst</a:t>
            </a:r>
            <a:r>
              <a:rPr lang="zh-CN" altLang="zh-CN" dirty="0"/>
              <a:t>中的第一个表，</a:t>
            </a:r>
            <a:r>
              <a:rPr lang="en-US" altLang="zh-CN" dirty="0" err="1"/>
              <a:t>myst.Tables</a:t>
            </a:r>
            <a:r>
              <a:rPr lang="en-US" altLang="zh-CN" dirty="0"/>
              <a:t>[1]</a:t>
            </a:r>
            <a:r>
              <a:rPr lang="zh-CN" altLang="zh-CN" dirty="0"/>
              <a:t>表示第二个表，以此类推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0">
        <p:checker/>
      </p:transition>
    </mc:Choice>
    <mc:Fallback>
      <p:transition spd="slow" advClick="0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1</a:t>
            </a:r>
            <a:r>
              <a:rPr lang="zh-CN" altLang="zh-CN" sz="2400" b="1" dirty="0"/>
              <a:t>．数据表集合（</a:t>
            </a:r>
            <a:r>
              <a:rPr lang="en-US" altLang="zh-CN" sz="2400" b="1" dirty="0" err="1"/>
              <a:t>DataTableCollection</a:t>
            </a:r>
            <a:r>
              <a:rPr lang="zh-CN" altLang="zh-CN" sz="2400" b="1" dirty="0"/>
              <a:t>）和数据表（</a:t>
            </a:r>
            <a:r>
              <a:rPr lang="en-US" altLang="zh-CN" sz="2400" b="1" dirty="0" err="1"/>
              <a:t>DataTable</a:t>
            </a:r>
            <a:r>
              <a:rPr lang="zh-CN" altLang="zh-CN" sz="2400" b="1" dirty="0"/>
              <a:t>）</a:t>
            </a:r>
            <a:endParaRPr lang="zh-CN" altLang="zh-CN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350335" y="1520456"/>
            <a:ext cx="9601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/>
              <a:t>DataTableCollection</a:t>
            </a:r>
            <a:r>
              <a:rPr lang="zh-CN" altLang="zh-CN" dirty="0"/>
              <a:t>有以下常用方法。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 </a:t>
            </a:r>
            <a:r>
              <a:rPr lang="en-US" altLang="zh-CN" dirty="0" smtClean="0"/>
              <a:t> Add</a:t>
            </a:r>
            <a:r>
              <a:rPr lang="en-US" altLang="zh-CN" dirty="0"/>
              <a:t>({</a:t>
            </a:r>
            <a:r>
              <a:rPr lang="en-US" altLang="zh-CN" dirty="0" err="1"/>
              <a:t>table,name</a:t>
            </a:r>
            <a:r>
              <a:rPr lang="en-US" altLang="zh-CN" dirty="0"/>
              <a:t>})</a:t>
            </a:r>
            <a:r>
              <a:rPr lang="zh-CN" altLang="zh-CN" dirty="0"/>
              <a:t>：向</a:t>
            </a:r>
            <a:r>
              <a:rPr lang="en-US" altLang="zh-CN" dirty="0" err="1"/>
              <a:t>DataTableCollection</a:t>
            </a:r>
            <a:r>
              <a:rPr lang="zh-CN" altLang="zh-CN" dirty="0"/>
              <a:t>中添加数据表。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 Clear()</a:t>
            </a:r>
            <a:r>
              <a:rPr lang="zh-CN" altLang="zh-CN" dirty="0"/>
              <a:t>：清除</a:t>
            </a:r>
            <a:r>
              <a:rPr lang="en-US" altLang="zh-CN" dirty="0" err="1"/>
              <a:t>DataTableCollection</a:t>
            </a:r>
            <a:r>
              <a:rPr lang="zh-CN" altLang="zh-CN" dirty="0"/>
              <a:t>中的所有数据表。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 </a:t>
            </a:r>
            <a:r>
              <a:rPr lang="en-US" altLang="zh-CN" dirty="0" err="1"/>
              <a:t>CanRemove</a:t>
            </a:r>
            <a:r>
              <a:rPr lang="en-US" altLang="zh-CN" dirty="0"/>
              <a:t>(table)</a:t>
            </a:r>
            <a:r>
              <a:rPr lang="zh-CN" altLang="zh-CN" dirty="0"/>
              <a:t>：判断参数</a:t>
            </a:r>
            <a:r>
              <a:rPr lang="en-US" altLang="zh-CN" dirty="0"/>
              <a:t>table</a:t>
            </a:r>
            <a:r>
              <a:rPr lang="zh-CN" altLang="zh-CN" dirty="0"/>
              <a:t>指定的数据表能否从</a:t>
            </a:r>
            <a:r>
              <a:rPr lang="en-US" altLang="zh-CN" dirty="0" err="1"/>
              <a:t>DataTableCollection</a:t>
            </a:r>
            <a:r>
              <a:rPr lang="zh-CN" altLang="zh-CN" dirty="0"/>
              <a:t>中删除。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 Contains(name)</a:t>
            </a:r>
            <a:r>
              <a:rPr lang="zh-CN" altLang="zh-CN" dirty="0"/>
              <a:t>：判断名为</a:t>
            </a:r>
            <a:r>
              <a:rPr lang="en-US" altLang="zh-CN" dirty="0"/>
              <a:t>name</a:t>
            </a:r>
            <a:r>
              <a:rPr lang="zh-CN" altLang="zh-CN" dirty="0"/>
              <a:t>的数据表是否被包含在</a:t>
            </a:r>
            <a:r>
              <a:rPr lang="en-US" altLang="zh-CN" dirty="0" err="1"/>
              <a:t>DataTableCollection</a:t>
            </a:r>
            <a:r>
              <a:rPr lang="zh-CN" altLang="zh-CN" dirty="0"/>
              <a:t>中。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 </a:t>
            </a:r>
            <a:r>
              <a:rPr lang="en-US" altLang="zh-CN" dirty="0" err="1"/>
              <a:t>IndexOf</a:t>
            </a:r>
            <a:r>
              <a:rPr lang="en-US" altLang="zh-CN" dirty="0"/>
              <a:t>({</a:t>
            </a:r>
            <a:r>
              <a:rPr lang="en-US" altLang="zh-CN" dirty="0" err="1"/>
              <a:t>table,name</a:t>
            </a:r>
            <a:r>
              <a:rPr lang="en-US" altLang="zh-CN" dirty="0"/>
              <a:t>})</a:t>
            </a:r>
            <a:r>
              <a:rPr lang="zh-CN" altLang="zh-CN" dirty="0"/>
              <a:t>：获取数据表的序号。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 Remove({</a:t>
            </a:r>
            <a:r>
              <a:rPr lang="en-US" altLang="zh-CN" dirty="0" err="1"/>
              <a:t>table,name</a:t>
            </a:r>
            <a:r>
              <a:rPr lang="en-US" altLang="zh-CN" dirty="0"/>
              <a:t>})</a:t>
            </a:r>
            <a:r>
              <a:rPr lang="zh-CN" altLang="zh-CN" dirty="0"/>
              <a:t>：删除指定的数据表。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en-US" altLang="zh-CN" dirty="0">
                <a:sym typeface="Wingdings" panose="05000000000000000000"/>
              </a:rPr>
              <a:t> </a:t>
            </a:r>
            <a:r>
              <a:rPr lang="en-US" altLang="zh-CN" dirty="0"/>
              <a:t>  </a:t>
            </a:r>
            <a:r>
              <a:rPr lang="en-US" altLang="zh-CN" dirty="0" err="1"/>
              <a:t>RemoveAt</a:t>
            </a:r>
            <a:r>
              <a:rPr lang="en-US" altLang="zh-CN" dirty="0"/>
              <a:t>(index)</a:t>
            </a:r>
            <a:r>
              <a:rPr lang="zh-CN" altLang="zh-CN" dirty="0"/>
              <a:t>：删除下标为</a:t>
            </a:r>
            <a:r>
              <a:rPr lang="en-US" altLang="zh-CN" dirty="0"/>
              <a:t>index</a:t>
            </a:r>
            <a:r>
              <a:rPr lang="zh-CN" altLang="zh-CN" dirty="0"/>
              <a:t>的数据表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4" name="矩形 3"/>
          <p:cNvSpPr/>
          <p:nvPr/>
        </p:nvSpPr>
        <p:spPr>
          <a:xfrm>
            <a:off x="946298" y="4809185"/>
            <a:ext cx="987764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6405"/>
            <a:r>
              <a:rPr lang="en-US" altLang="zh-CN" dirty="0" err="1"/>
              <a:t>DataTableCollection</a:t>
            </a:r>
            <a:r>
              <a:rPr lang="en-US" altLang="zh-CN" dirty="0"/>
              <a:t> </a:t>
            </a:r>
            <a:r>
              <a:rPr lang="zh-CN" altLang="zh-CN" dirty="0"/>
              <a:t>中每个数据表都是一个</a:t>
            </a:r>
            <a:r>
              <a:rPr lang="en-US" altLang="zh-CN" dirty="0" err="1"/>
              <a:t>DataTable</a:t>
            </a:r>
            <a:r>
              <a:rPr lang="zh-CN" altLang="zh-CN" dirty="0"/>
              <a:t>对象，可以独立创建和使用，也可以由其他</a:t>
            </a:r>
            <a:r>
              <a:rPr lang="en-US" altLang="zh-CN" dirty="0"/>
              <a:t>.NET</a:t>
            </a:r>
            <a:r>
              <a:rPr lang="zh-CN" altLang="zh-CN" dirty="0"/>
              <a:t>对象使用，最常见的情况是作为</a:t>
            </a:r>
            <a:r>
              <a:rPr lang="en-US" altLang="zh-CN" dirty="0" err="1"/>
              <a:t>DataSet</a:t>
            </a:r>
            <a:r>
              <a:rPr lang="zh-CN" altLang="zh-CN" dirty="0"/>
              <a:t>的成员使用。可以使用相应的构造函数创建</a:t>
            </a:r>
            <a:r>
              <a:rPr lang="en-US" altLang="zh-CN" dirty="0" err="1"/>
              <a:t>DataTable</a:t>
            </a:r>
            <a:r>
              <a:rPr lang="zh-CN" altLang="zh-CN" dirty="0"/>
              <a:t>对象，然后使用</a:t>
            </a:r>
            <a:r>
              <a:rPr lang="en-US" altLang="zh-CN" dirty="0"/>
              <a:t>Add</a:t>
            </a:r>
            <a:r>
              <a:rPr lang="zh-CN" altLang="zh-CN" dirty="0"/>
              <a:t>方法将其加入</a:t>
            </a:r>
            <a:r>
              <a:rPr lang="en-US" altLang="zh-CN" dirty="0"/>
              <a:t>Tables</a:t>
            </a:r>
            <a:r>
              <a:rPr lang="zh-CN" altLang="zh-CN" dirty="0"/>
              <a:t>集合中，即添加到</a:t>
            </a:r>
            <a:r>
              <a:rPr lang="en-US" altLang="zh-CN" dirty="0" err="1"/>
              <a:t>DataSet</a:t>
            </a:r>
            <a:r>
              <a:rPr lang="zh-CN" altLang="zh-CN" dirty="0"/>
              <a:t>中。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1</a:t>
            </a:r>
            <a:r>
              <a:rPr lang="zh-CN" altLang="zh-CN" sz="2400" b="1" dirty="0"/>
              <a:t>．数据表集合（</a:t>
            </a:r>
            <a:r>
              <a:rPr lang="en-US" altLang="zh-CN" sz="2400" b="1" dirty="0" err="1"/>
              <a:t>DataTableCollection</a:t>
            </a:r>
            <a:r>
              <a:rPr lang="zh-CN" altLang="zh-CN" sz="2400" b="1" dirty="0"/>
              <a:t>）和数据表（</a:t>
            </a:r>
            <a:r>
              <a:rPr lang="en-US" altLang="zh-CN" sz="2400" b="1" dirty="0" err="1"/>
              <a:t>DataTable</a:t>
            </a:r>
            <a:r>
              <a:rPr lang="zh-CN" altLang="zh-CN" sz="2400" b="1" dirty="0"/>
              <a:t>）</a:t>
            </a:r>
            <a:endParaRPr lang="zh-CN" altLang="zh-CN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116419" y="1531088"/>
            <a:ext cx="9750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创建</a:t>
            </a:r>
            <a:r>
              <a:rPr lang="en-US" altLang="zh-CN" dirty="0" err="1"/>
              <a:t>DataTable</a:t>
            </a:r>
            <a:r>
              <a:rPr lang="zh-CN" altLang="zh-CN" dirty="0"/>
              <a:t>时，不需要为</a:t>
            </a:r>
            <a:r>
              <a:rPr lang="en-US" altLang="zh-CN" dirty="0" err="1"/>
              <a:t>TableName</a:t>
            </a:r>
            <a:r>
              <a:rPr lang="zh-CN" altLang="zh-CN" dirty="0"/>
              <a:t>属性提供值，可以在适当时候再指定该属性，或保留为空。但是，将一个没有</a:t>
            </a:r>
            <a:r>
              <a:rPr lang="en-US" altLang="zh-CN" dirty="0" err="1"/>
              <a:t>TableName</a:t>
            </a:r>
            <a:r>
              <a:rPr lang="zh-CN" altLang="zh-CN" dirty="0"/>
              <a:t>值的表添加到</a:t>
            </a:r>
            <a:r>
              <a:rPr lang="en-US" altLang="zh-CN" dirty="0" err="1"/>
              <a:t>DataSet</a:t>
            </a:r>
            <a:r>
              <a:rPr lang="zh-CN" altLang="zh-CN" dirty="0"/>
              <a:t>中时，该表会得到一个从</a:t>
            </a:r>
            <a:r>
              <a:rPr lang="en-US" altLang="zh-CN" dirty="0"/>
              <a:t> Table0</a:t>
            </a:r>
            <a:r>
              <a:rPr lang="zh-CN" altLang="zh-CN" dirty="0"/>
              <a:t>开始递增的默认名称</a:t>
            </a:r>
            <a:r>
              <a:rPr lang="en-US" altLang="zh-CN" dirty="0" err="1"/>
              <a:t>TableN</a:t>
            </a:r>
            <a:r>
              <a:rPr lang="zh-CN" altLang="zh-CN" dirty="0"/>
              <a:t>。</a:t>
            </a:r>
            <a:endParaRPr lang="zh-CN" altLang="zh-CN" dirty="0"/>
          </a:p>
          <a:p>
            <a:pPr indent="446405"/>
            <a:r>
              <a:rPr lang="zh-CN" altLang="zh-CN" dirty="0"/>
              <a:t>例如，以下示例创建</a:t>
            </a:r>
            <a:r>
              <a:rPr lang="en-US" altLang="zh-CN" dirty="0" err="1"/>
              <a:t>DataTable</a:t>
            </a:r>
            <a:r>
              <a:rPr lang="zh-CN" altLang="zh-CN" dirty="0"/>
              <a:t>对象的实例，并为其指定名称“</a:t>
            </a:r>
            <a:r>
              <a:rPr lang="en-US" altLang="zh-CN" dirty="0"/>
              <a:t>Customers</a:t>
            </a:r>
            <a:r>
              <a:rPr lang="zh-CN" altLang="zh-CN" dirty="0"/>
              <a:t>”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694802" y="2731417"/>
            <a:ext cx="8863328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DataTable</a:t>
            </a:r>
            <a:r>
              <a:rPr lang="en-AU" altLang="zh-CN" dirty="0"/>
              <a:t> </a:t>
            </a:r>
            <a:r>
              <a:rPr lang="en-AU" altLang="zh-CN" dirty="0" err="1"/>
              <a:t>workTable</a:t>
            </a:r>
            <a:r>
              <a:rPr lang="en-AU" altLang="zh-CN" dirty="0"/>
              <a:t> = new </a:t>
            </a:r>
            <a:r>
              <a:rPr lang="en-AU" altLang="zh-CN" dirty="0" err="1"/>
              <a:t>DataTable</a:t>
            </a:r>
            <a:r>
              <a:rPr lang="en-AU" altLang="zh-CN" dirty="0"/>
              <a:t>("Customers");</a:t>
            </a:r>
            <a:endParaRPr lang="zh-CN" altLang="zh-CN" dirty="0"/>
          </a:p>
        </p:txBody>
      </p:sp>
      <p:sp>
        <p:nvSpPr>
          <p:cNvPr id="5" name="矩形 4"/>
          <p:cNvSpPr/>
          <p:nvPr/>
        </p:nvSpPr>
        <p:spPr>
          <a:xfrm>
            <a:off x="1577844" y="3161935"/>
            <a:ext cx="94693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以下示例创建</a:t>
            </a:r>
            <a:r>
              <a:rPr lang="en-US" altLang="zh-CN" dirty="0" err="1"/>
              <a:t>DataTable</a:t>
            </a:r>
            <a:r>
              <a:rPr lang="zh-CN" altLang="zh-CN" dirty="0"/>
              <a:t>实例，方法是直接将其添加到</a:t>
            </a:r>
            <a:r>
              <a:rPr lang="en-US" altLang="zh-CN" dirty="0" err="1"/>
              <a:t>DataSet</a:t>
            </a:r>
            <a:r>
              <a:rPr lang="zh-CN" altLang="zh-CN" dirty="0"/>
              <a:t>的</a:t>
            </a:r>
            <a:r>
              <a:rPr lang="en-US" altLang="zh-CN" dirty="0"/>
              <a:t>Tables</a:t>
            </a:r>
            <a:r>
              <a:rPr lang="zh-CN" altLang="zh-CN" dirty="0"/>
              <a:t>集合中。</a:t>
            </a:r>
            <a:endParaRPr lang="zh-CN" altLang="zh-CN" dirty="0"/>
          </a:p>
        </p:txBody>
      </p:sp>
      <p:sp>
        <p:nvSpPr>
          <p:cNvPr id="6" name="圆角矩形 5"/>
          <p:cNvSpPr/>
          <p:nvPr/>
        </p:nvSpPr>
        <p:spPr>
          <a:xfrm>
            <a:off x="1694802" y="3541048"/>
            <a:ext cx="8863328" cy="715089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DataSet</a:t>
            </a:r>
            <a:r>
              <a:rPr lang="en-AU" altLang="zh-CN" dirty="0"/>
              <a:t> customers = new </a:t>
            </a:r>
            <a:r>
              <a:rPr lang="en-AU" altLang="zh-CN" dirty="0" err="1"/>
              <a:t>DataSet</a:t>
            </a:r>
            <a:r>
              <a:rPr lang="en-AU" altLang="zh-CN" dirty="0"/>
              <a:t>();</a:t>
            </a:r>
            <a:endParaRPr lang="zh-CN" altLang="zh-CN" dirty="0"/>
          </a:p>
          <a:p>
            <a:r>
              <a:rPr lang="en-AU" altLang="zh-CN" dirty="0" err="1"/>
              <a:t>DataTable</a:t>
            </a:r>
            <a:r>
              <a:rPr lang="en-AU" altLang="zh-CN" dirty="0"/>
              <a:t> </a:t>
            </a:r>
            <a:r>
              <a:rPr lang="en-AU" altLang="zh-CN" dirty="0" err="1"/>
              <a:t>customersTable</a:t>
            </a:r>
            <a:r>
              <a:rPr lang="en-AU" altLang="zh-CN" dirty="0"/>
              <a:t> = </a:t>
            </a:r>
            <a:r>
              <a:rPr lang="en-AU" altLang="zh-CN" dirty="0" err="1"/>
              <a:t>customers.Tables.Add</a:t>
            </a:r>
            <a:r>
              <a:rPr lang="en-AU" altLang="zh-CN" dirty="0"/>
              <a:t>("</a:t>
            </a:r>
            <a:r>
              <a:rPr lang="en-AU" altLang="zh-CN" dirty="0" err="1"/>
              <a:t>CustomersTable</a:t>
            </a:r>
            <a:r>
              <a:rPr lang="en-AU" altLang="zh-CN" dirty="0"/>
              <a:t>");</a:t>
            </a:r>
            <a:endParaRPr lang="zh-CN" altLang="zh-CN" dirty="0"/>
          </a:p>
        </p:txBody>
      </p:sp>
      <p:sp>
        <p:nvSpPr>
          <p:cNvPr id="7" name="矩形 6"/>
          <p:cNvSpPr/>
          <p:nvPr/>
        </p:nvSpPr>
        <p:spPr>
          <a:xfrm>
            <a:off x="1694802" y="4371109"/>
            <a:ext cx="87144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hlinkClick r:id="rId1" action="ppaction://hlinkfile"/>
              </a:rPr>
              <a:t>表</a:t>
            </a:r>
            <a:r>
              <a:rPr lang="en-US" altLang="zh-CN" dirty="0">
                <a:hlinkClick r:id="rId1" action="ppaction://hlinkfile"/>
              </a:rPr>
              <a:t>9.10</a:t>
            </a:r>
            <a:r>
              <a:rPr lang="zh-CN" altLang="zh-CN" dirty="0">
                <a:hlinkClick r:id="rId1" action="ppaction://hlinkfile"/>
              </a:rPr>
              <a:t>～表</a:t>
            </a:r>
            <a:r>
              <a:rPr lang="en-US" altLang="zh-CN" dirty="0">
                <a:hlinkClick r:id="rId1" action="ppaction://hlinkfile"/>
              </a:rPr>
              <a:t>9.12</a:t>
            </a:r>
            <a:r>
              <a:rPr lang="zh-CN" altLang="zh-CN" dirty="0">
                <a:hlinkClick r:id="rId1" action="ppaction://hlinkfile"/>
              </a:rPr>
              <a:t>分别列出</a:t>
            </a:r>
            <a:r>
              <a:rPr lang="zh-CN" altLang="zh-CN" dirty="0"/>
              <a:t>了</a:t>
            </a:r>
            <a:r>
              <a:rPr lang="en-US" altLang="zh-CN" dirty="0" err="1"/>
              <a:t>DataTable</a:t>
            </a:r>
            <a:r>
              <a:rPr lang="zh-CN" altLang="zh-CN" dirty="0"/>
              <a:t>对象的常用属性、方法和事件。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2</a:t>
            </a:r>
            <a:r>
              <a:rPr lang="zh-CN" altLang="zh-CN" sz="2400" b="1" dirty="0"/>
              <a:t>．数据列集合（</a:t>
            </a:r>
            <a:r>
              <a:rPr lang="en-US" altLang="zh-CN" sz="2400" b="1" dirty="0" err="1"/>
              <a:t>DataColumnCollection</a:t>
            </a:r>
            <a:r>
              <a:rPr lang="zh-CN" altLang="zh-CN" sz="2400" b="1" dirty="0"/>
              <a:t>）和数据列（</a:t>
            </a:r>
            <a:r>
              <a:rPr lang="en-US" altLang="zh-CN" sz="2400" b="1" dirty="0" err="1"/>
              <a:t>DataColumn</a:t>
            </a:r>
            <a:r>
              <a:rPr lang="zh-CN" altLang="zh-CN" sz="2400" b="1" dirty="0"/>
              <a:t>）</a:t>
            </a:r>
            <a:endParaRPr lang="zh-CN" altLang="zh-CN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46298" y="1403498"/>
            <a:ext cx="1003713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en-US" altLang="zh-CN" dirty="0" err="1"/>
              <a:t>DataColumnColection</a:t>
            </a:r>
            <a:r>
              <a:rPr lang="zh-CN" altLang="zh-CN" dirty="0"/>
              <a:t>有以下两个属性：</a:t>
            </a:r>
            <a:endParaRPr lang="zh-CN" altLang="zh-CN" dirty="0"/>
          </a:p>
          <a:p>
            <a:pPr indent="446405"/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 Count</a:t>
            </a:r>
            <a:r>
              <a:rPr lang="zh-CN" altLang="zh-CN" dirty="0"/>
              <a:t>：数据表所包含的字段个数。</a:t>
            </a:r>
            <a:endParaRPr lang="zh-CN" altLang="zh-CN" dirty="0"/>
          </a:p>
          <a:p>
            <a:pPr indent="446405"/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 Columns[</a:t>
            </a:r>
            <a:r>
              <a:rPr lang="en-US" altLang="zh-CN" dirty="0" err="1"/>
              <a:t>index,name</a:t>
            </a:r>
            <a:r>
              <a:rPr lang="en-US" altLang="zh-CN" dirty="0"/>
              <a:t>]</a:t>
            </a:r>
            <a:r>
              <a:rPr lang="zh-CN" altLang="zh-CN" dirty="0"/>
              <a:t>：获取下标为</a:t>
            </a:r>
            <a:r>
              <a:rPr lang="en-US" altLang="zh-CN" dirty="0"/>
              <a:t>index</a:t>
            </a:r>
            <a:r>
              <a:rPr lang="zh-CN" altLang="zh-CN" dirty="0"/>
              <a:t>或名称为</a:t>
            </a:r>
            <a:r>
              <a:rPr lang="en-US" altLang="zh-CN" dirty="0"/>
              <a:t>name</a:t>
            </a:r>
            <a:r>
              <a:rPr lang="zh-CN" altLang="zh-CN" dirty="0"/>
              <a:t>的字段。例如：</a:t>
            </a:r>
            <a:r>
              <a:rPr lang="en-US" altLang="zh-CN" dirty="0" err="1"/>
              <a:t>myst.Tables</a:t>
            </a:r>
            <a:r>
              <a:rPr lang="en-US" altLang="zh-CN" dirty="0"/>
              <a:t>[0]. Columns[0]</a:t>
            </a:r>
            <a:r>
              <a:rPr lang="zh-CN" altLang="zh-CN" dirty="0"/>
              <a:t>表示数据表</a:t>
            </a:r>
            <a:r>
              <a:rPr lang="en-US" altLang="zh-CN" dirty="0" err="1"/>
              <a:t>myst.Tables</a:t>
            </a:r>
            <a:r>
              <a:rPr lang="en-US" altLang="zh-CN" dirty="0"/>
              <a:t>[0]</a:t>
            </a:r>
            <a:r>
              <a:rPr lang="zh-CN" altLang="zh-CN" dirty="0"/>
              <a:t>中的第</a:t>
            </a:r>
            <a:r>
              <a:rPr lang="en-US" altLang="zh-CN" dirty="0"/>
              <a:t>1</a:t>
            </a:r>
            <a:r>
              <a:rPr lang="zh-CN" altLang="zh-CN" dirty="0"/>
              <a:t>个字段；</a:t>
            </a:r>
            <a:r>
              <a:rPr lang="en-US" altLang="zh-CN" dirty="0" err="1"/>
              <a:t>myst.Tables</a:t>
            </a:r>
            <a:r>
              <a:rPr lang="en-US" altLang="zh-CN" dirty="0"/>
              <a:t>[0].Columns["XH"]</a:t>
            </a:r>
            <a:r>
              <a:rPr lang="zh-CN" altLang="zh-CN" dirty="0"/>
              <a:t>表示数据表</a:t>
            </a:r>
            <a:r>
              <a:rPr lang="en-US" altLang="zh-CN" dirty="0" err="1"/>
              <a:t>myst.Tables</a:t>
            </a:r>
            <a:r>
              <a:rPr lang="en-US" altLang="zh-CN" dirty="0"/>
              <a:t>[0]</a:t>
            </a:r>
            <a:r>
              <a:rPr lang="zh-CN" altLang="zh-CN" dirty="0"/>
              <a:t>的字段名为</a:t>
            </a:r>
            <a:r>
              <a:rPr lang="en-US" altLang="zh-CN" dirty="0"/>
              <a:t>XH</a:t>
            </a:r>
            <a:r>
              <a:rPr lang="zh-CN" altLang="zh-CN" dirty="0"/>
              <a:t>的字段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indent="542925"/>
            <a:r>
              <a:rPr lang="en-US" altLang="zh-CN" dirty="0" err="1"/>
              <a:t>DataColumnColection</a:t>
            </a:r>
            <a:r>
              <a:rPr lang="zh-CN" altLang="zh-CN" dirty="0"/>
              <a:t>的方法与</a:t>
            </a:r>
            <a:r>
              <a:rPr lang="en-US" altLang="zh-CN" dirty="0" err="1"/>
              <a:t>DataTableCollection</a:t>
            </a:r>
            <a:r>
              <a:rPr lang="zh-CN" altLang="zh-CN" dirty="0"/>
              <a:t>的类似。数据表中的每个字段都是一个</a:t>
            </a:r>
            <a:r>
              <a:rPr lang="en-US" altLang="zh-CN" dirty="0" err="1"/>
              <a:t>DataColumn</a:t>
            </a:r>
            <a:r>
              <a:rPr lang="zh-CN" altLang="zh-CN" dirty="0"/>
              <a:t>对象，所以</a:t>
            </a:r>
            <a:r>
              <a:rPr lang="en-US" altLang="zh-CN" dirty="0" err="1"/>
              <a:t>DataColumn</a:t>
            </a:r>
            <a:r>
              <a:rPr lang="zh-CN" altLang="zh-CN" dirty="0"/>
              <a:t>定义了表的数据结构，可以用它确定列中的数据类型和大小，并对属性进行设置。例如，确定列中的数据是否只读、是否主键、是否允许空值等；还可以让列在一个初始值的基础上自增，增值的步长也可以自定义。</a:t>
            </a:r>
            <a:endParaRPr lang="zh-CN" altLang="zh-CN" dirty="0"/>
          </a:p>
          <a:p>
            <a:pPr indent="542925"/>
            <a:r>
              <a:rPr lang="zh-CN" altLang="zh-CN" dirty="0"/>
              <a:t>获取某列的值需要在数据行的基础上进行，语句如下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506785" y="4275049"/>
            <a:ext cx="8747684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/>
              <a:t>string dc = </a:t>
            </a:r>
            <a:r>
              <a:rPr lang="en-AU" altLang="zh-CN" dirty="0" err="1"/>
              <a:t>dr</a:t>
            </a:r>
            <a:r>
              <a:rPr lang="en-AU" altLang="zh-CN" dirty="0"/>
              <a:t>["</a:t>
            </a:r>
            <a:r>
              <a:rPr lang="zh-CN" altLang="zh-CN" dirty="0"/>
              <a:t>字段名</a:t>
            </a:r>
            <a:r>
              <a:rPr lang="en-AU" altLang="zh-CN" dirty="0"/>
              <a:t>"].</a:t>
            </a:r>
            <a:r>
              <a:rPr lang="en-AU" altLang="zh-CN" dirty="0" err="1"/>
              <a:t>ToString</a:t>
            </a:r>
            <a:r>
              <a:rPr lang="en-AU" altLang="zh-CN" dirty="0"/>
              <a:t>();</a:t>
            </a:r>
            <a:endParaRPr lang="zh-CN" altLang="zh-CN" dirty="0"/>
          </a:p>
        </p:txBody>
      </p:sp>
      <p:sp>
        <p:nvSpPr>
          <p:cNvPr id="5" name="矩形 4"/>
          <p:cNvSpPr/>
          <p:nvPr/>
        </p:nvSpPr>
        <p:spPr>
          <a:xfrm>
            <a:off x="1506785" y="4683672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或者：</a:t>
            </a:r>
            <a:endParaRPr lang="zh-CN" altLang="zh-CN" dirty="0"/>
          </a:p>
        </p:txBody>
      </p:sp>
      <p:sp>
        <p:nvSpPr>
          <p:cNvPr id="6" name="圆角矩形 5"/>
          <p:cNvSpPr/>
          <p:nvPr/>
        </p:nvSpPr>
        <p:spPr>
          <a:xfrm>
            <a:off x="1506785" y="5051600"/>
            <a:ext cx="8747684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/>
              <a:t>string dc = </a:t>
            </a:r>
            <a:r>
              <a:rPr lang="en-AU" altLang="zh-CN" dirty="0" err="1"/>
              <a:t>dr.Column</a:t>
            </a:r>
            <a:r>
              <a:rPr lang="en-AU" altLang="zh-CN" dirty="0"/>
              <a:t>[index].</a:t>
            </a:r>
            <a:r>
              <a:rPr lang="en-AU" altLang="zh-CN" dirty="0" err="1"/>
              <a:t>ToString</a:t>
            </a:r>
            <a:r>
              <a:rPr lang="en-AU" altLang="zh-CN" dirty="0"/>
              <a:t>();</a:t>
            </a:r>
            <a:endParaRPr lang="zh-CN" altLang="zh-CN" dirty="0"/>
          </a:p>
        </p:txBody>
      </p:sp>
    </p:spTree>
  </p:cSld>
  <p:clrMapOvr>
    <a:masterClrMapping/>
  </p:clrMapOvr>
  <p:transition spd="slow" advClick="0" advTm="0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2</a:t>
            </a:r>
            <a:r>
              <a:rPr lang="zh-CN" altLang="zh-CN" sz="2400" b="1" dirty="0"/>
              <a:t>．数据列集合（</a:t>
            </a:r>
            <a:r>
              <a:rPr lang="en-US" altLang="zh-CN" sz="2400" b="1" dirty="0" err="1"/>
              <a:t>DataColumnCollection</a:t>
            </a:r>
            <a:r>
              <a:rPr lang="zh-CN" altLang="zh-CN" sz="2400" b="1" dirty="0"/>
              <a:t>）和数据列（</a:t>
            </a:r>
            <a:r>
              <a:rPr lang="en-US" altLang="zh-CN" sz="2400" b="1" dirty="0" err="1"/>
              <a:t>DataColumn</a:t>
            </a:r>
            <a:r>
              <a:rPr lang="zh-CN" altLang="zh-CN" sz="2400" b="1" dirty="0"/>
              <a:t>）</a:t>
            </a:r>
            <a:endParaRPr lang="zh-CN" altLang="zh-CN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95153" y="1435395"/>
            <a:ext cx="9760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综合前面的语句，要取出</a:t>
            </a:r>
            <a:r>
              <a:rPr lang="en-US" altLang="zh-CN" dirty="0"/>
              <a:t>XSB</a:t>
            </a:r>
            <a:r>
              <a:rPr lang="zh-CN" altLang="zh-CN" dirty="0"/>
              <a:t>中第</a:t>
            </a:r>
            <a:r>
              <a:rPr lang="en-US" altLang="zh-CN" dirty="0"/>
              <a:t>3</a:t>
            </a:r>
            <a:r>
              <a:rPr lang="zh-CN" altLang="zh-CN" dirty="0"/>
              <a:t>条记录中的</a:t>
            </a:r>
            <a:r>
              <a:rPr lang="en-US" altLang="zh-CN" dirty="0"/>
              <a:t>XM</a:t>
            </a:r>
            <a:r>
              <a:rPr lang="zh-CN" altLang="zh-CN" dirty="0"/>
              <a:t>字段，并将该字段的值放入一文本框（</a:t>
            </a:r>
            <a:r>
              <a:rPr lang="en-US" altLang="zh-CN" dirty="0"/>
              <a:t>textBox1</a:t>
            </a:r>
            <a:r>
              <a:rPr lang="zh-CN" altLang="zh-CN" dirty="0"/>
              <a:t>）中，语句可写成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708298" y="2092336"/>
            <a:ext cx="8913628" cy="1021556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DataTable</a:t>
            </a:r>
            <a:r>
              <a:rPr lang="en-AU" altLang="zh-CN" dirty="0"/>
              <a:t> </a:t>
            </a:r>
            <a:r>
              <a:rPr lang="en-AU" altLang="zh-CN" dirty="0" err="1"/>
              <a:t>dt</a:t>
            </a:r>
            <a:r>
              <a:rPr lang="en-AU" altLang="zh-CN" dirty="0"/>
              <a:t> = </a:t>
            </a:r>
            <a:r>
              <a:rPr lang="en-AU" altLang="zh-CN" dirty="0" err="1"/>
              <a:t>myst.Tables</a:t>
            </a:r>
            <a:r>
              <a:rPr lang="en-AU" altLang="zh-CN" dirty="0"/>
              <a:t>["XSB"]                   	//</a:t>
            </a:r>
            <a:r>
              <a:rPr lang="en-US" altLang="zh-CN" dirty="0"/>
              <a:t> </a:t>
            </a:r>
            <a:r>
              <a:rPr lang="zh-CN" altLang="zh-CN" dirty="0"/>
              <a:t>从数据集中提取表</a:t>
            </a:r>
            <a:r>
              <a:rPr lang="en-AU" altLang="zh-CN" dirty="0"/>
              <a:t>XSB</a:t>
            </a:r>
            <a:endParaRPr lang="zh-CN" altLang="zh-CN" dirty="0"/>
          </a:p>
          <a:p>
            <a:r>
              <a:rPr lang="en-AU" altLang="zh-CN" dirty="0" err="1"/>
              <a:t>DataRow</a:t>
            </a:r>
            <a:r>
              <a:rPr lang="en-AU" altLang="zh-CN" dirty="0"/>
              <a:t> </a:t>
            </a:r>
            <a:r>
              <a:rPr lang="en-AU" altLang="zh-CN" dirty="0" err="1"/>
              <a:t>dr</a:t>
            </a:r>
            <a:r>
              <a:rPr lang="en-AU" altLang="zh-CN" dirty="0"/>
              <a:t> = </a:t>
            </a:r>
            <a:r>
              <a:rPr lang="en-AU" altLang="zh-CN" dirty="0" err="1"/>
              <a:t>dt.Rows</a:t>
            </a:r>
            <a:r>
              <a:rPr lang="en-AU" altLang="zh-CN" dirty="0"/>
              <a:t>[2];                			//</a:t>
            </a:r>
            <a:r>
              <a:rPr lang="en-US" altLang="zh-CN" dirty="0"/>
              <a:t> </a:t>
            </a:r>
            <a:r>
              <a:rPr lang="zh-CN" altLang="zh-CN" dirty="0"/>
              <a:t>从表中提取第三行记录</a:t>
            </a:r>
            <a:endParaRPr lang="zh-CN" altLang="zh-CN" dirty="0"/>
          </a:p>
          <a:p>
            <a:r>
              <a:rPr lang="en-AU" altLang="zh-CN" dirty="0"/>
              <a:t>textBox1.Text = </a:t>
            </a:r>
            <a:r>
              <a:rPr lang="en-AU" altLang="zh-CN" dirty="0" err="1"/>
              <a:t>dr</a:t>
            </a:r>
            <a:r>
              <a:rPr lang="en-AU" altLang="zh-CN" dirty="0"/>
              <a:t>["XM"].</a:t>
            </a:r>
            <a:r>
              <a:rPr lang="en-AU" altLang="zh-CN" dirty="0" err="1"/>
              <a:t>ToString</a:t>
            </a:r>
            <a:r>
              <a:rPr lang="en-AU" altLang="zh-CN" dirty="0"/>
              <a:t>();  		</a:t>
            </a:r>
            <a:r>
              <a:rPr lang="en-AU" altLang="zh-CN" dirty="0" smtClean="0"/>
              <a:t>//</a:t>
            </a:r>
            <a:r>
              <a:rPr lang="en-US" altLang="zh-CN" dirty="0"/>
              <a:t> </a:t>
            </a:r>
            <a:r>
              <a:rPr lang="zh-CN" altLang="zh-CN" dirty="0"/>
              <a:t>从行中取出名为</a:t>
            </a:r>
            <a:r>
              <a:rPr lang="en-AU" altLang="zh-CN" dirty="0"/>
              <a:t>XM</a:t>
            </a:r>
            <a:r>
              <a:rPr lang="zh-CN" altLang="zh-CN" dirty="0"/>
              <a:t>字段的值</a:t>
            </a:r>
            <a:endParaRPr lang="zh-CN" altLang="zh-CN" dirty="0"/>
          </a:p>
        </p:txBody>
      </p:sp>
      <p:sp>
        <p:nvSpPr>
          <p:cNvPr id="5" name="矩形 4"/>
          <p:cNvSpPr/>
          <p:nvPr/>
        </p:nvSpPr>
        <p:spPr>
          <a:xfrm>
            <a:off x="903767" y="3155571"/>
            <a:ext cx="103454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6405"/>
            <a:r>
              <a:rPr lang="zh-CN" altLang="zh-CN" dirty="0"/>
              <a:t>语句执行的结果是：从</a:t>
            </a:r>
            <a:r>
              <a:rPr lang="en-US" altLang="zh-CN" dirty="0"/>
              <a:t>XSB</a:t>
            </a:r>
            <a:r>
              <a:rPr lang="zh-CN" altLang="zh-CN" dirty="0"/>
              <a:t>数据表的第</a:t>
            </a:r>
            <a:r>
              <a:rPr lang="en-US" altLang="zh-CN" dirty="0"/>
              <a:t>3</a:t>
            </a:r>
            <a:r>
              <a:rPr lang="zh-CN" altLang="zh-CN" dirty="0"/>
              <a:t>条记录中，取出字段名为</a:t>
            </a:r>
            <a:r>
              <a:rPr lang="en-US" altLang="zh-CN" dirty="0"/>
              <a:t>XM</a:t>
            </a:r>
            <a:r>
              <a:rPr lang="zh-CN" altLang="zh-CN" dirty="0"/>
              <a:t>的值，并赋给</a:t>
            </a:r>
            <a:r>
              <a:rPr lang="en-US" altLang="zh-CN" dirty="0"/>
              <a:t>textBox1.Text</a:t>
            </a:r>
            <a:r>
              <a:rPr lang="zh-CN" altLang="zh-CN" dirty="0"/>
              <a:t>。</a:t>
            </a:r>
            <a:endParaRPr lang="zh-CN" altLang="zh-CN" dirty="0"/>
          </a:p>
          <a:p>
            <a:pPr indent="446405"/>
            <a:r>
              <a:rPr lang="zh-CN" altLang="zh-CN" dirty="0"/>
              <a:t>表</a:t>
            </a:r>
            <a:r>
              <a:rPr lang="en-US" altLang="zh-CN" dirty="0"/>
              <a:t>9.13</a:t>
            </a:r>
            <a:r>
              <a:rPr lang="zh-CN" altLang="zh-CN" dirty="0"/>
              <a:t>列出了</a:t>
            </a:r>
            <a:r>
              <a:rPr lang="en-US" altLang="zh-CN" dirty="0" err="1"/>
              <a:t>DataColumn</a:t>
            </a:r>
            <a:r>
              <a:rPr lang="zh-CN" altLang="zh-CN" dirty="0"/>
              <a:t>对象的常用属性。</a:t>
            </a:r>
            <a:endParaRPr lang="zh-CN" altLang="zh-CN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2188343" y="3911182"/>
          <a:ext cx="8295360" cy="2234438"/>
        </p:xfrm>
        <a:graphic>
          <a:graphicData uri="http://schemas.openxmlformats.org/drawingml/2006/table">
            <a:tbl>
              <a:tblPr/>
              <a:tblGrid>
                <a:gridCol w="1494214"/>
                <a:gridCol w="6801146"/>
              </a:tblGrid>
              <a:tr h="248271"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属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性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说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 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明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24827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AllowDBNull</a:t>
                      </a:r>
                      <a:endParaRPr lang="zh-CN" sz="1400" kern="10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设置该字段可否为空值。默认值为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true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6541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Caption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获取或设置字段标题。若未指定字段标题，则字段标题即为字段名。该属性常与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DataGrid</a:t>
                      </a: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配合使用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271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ColumnName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获取或设置字段名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271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DataType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获取或设置字段的数据类型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271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DefaultVale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获取或设置新增数据行时，字段的默认值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271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ReadOnly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获取或设置新增数据行时，字段的值是否可修改。默认值为</a:t>
                      </a: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False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8271">
                <a:tc>
                  <a:txBody>
                    <a:bodyPr/>
                    <a:lstStyle/>
                    <a:p>
                      <a:pPr indent="269875" algn="just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Table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just">
                        <a:spcAft>
                          <a:spcPts val="0"/>
                        </a:spcAft>
                      </a:pP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获取包含该字段的</a:t>
                      </a:r>
                      <a:r>
                        <a:rPr lang="en-US" sz="1400" kern="1050" dirty="0" err="1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DataTable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对象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2</a:t>
            </a:r>
            <a:r>
              <a:rPr lang="zh-CN" altLang="zh-CN" sz="2400" b="1" dirty="0"/>
              <a:t>．数据列集合（</a:t>
            </a:r>
            <a:r>
              <a:rPr lang="en-US" altLang="zh-CN" sz="2400" b="1" dirty="0" err="1"/>
              <a:t>DataColumnCollection</a:t>
            </a:r>
            <a:r>
              <a:rPr lang="zh-CN" altLang="zh-CN" sz="2400" b="1" dirty="0"/>
              <a:t>）和数据列（</a:t>
            </a:r>
            <a:r>
              <a:rPr lang="en-US" altLang="zh-CN" sz="2400" b="1" dirty="0" err="1"/>
              <a:t>DataColumn</a:t>
            </a:r>
            <a:r>
              <a:rPr lang="zh-CN" altLang="zh-CN" sz="2400" b="1" dirty="0"/>
              <a:t>）</a:t>
            </a:r>
            <a:endParaRPr lang="zh-CN" altLang="zh-CN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158949" y="1616149"/>
            <a:ext cx="9579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通过</a:t>
            </a:r>
            <a:r>
              <a:rPr lang="en-US" altLang="zh-CN" dirty="0" err="1"/>
              <a:t>DataColumn</a:t>
            </a:r>
            <a:r>
              <a:rPr lang="zh-CN" altLang="zh-CN" dirty="0"/>
              <a:t>对象的</a:t>
            </a:r>
            <a:r>
              <a:rPr lang="en-US" altLang="zh-CN" dirty="0" err="1"/>
              <a:t>DataType</a:t>
            </a:r>
            <a:r>
              <a:rPr lang="zh-CN" altLang="zh-CN" dirty="0"/>
              <a:t>属性设置字段数据类型时，不可直接设置，而要按照以下格式：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1722402" y="2262480"/>
            <a:ext cx="9016482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DataColumn</a:t>
            </a:r>
            <a:r>
              <a:rPr lang="zh-CN" altLang="zh-CN" dirty="0"/>
              <a:t>对象名</a:t>
            </a:r>
            <a:r>
              <a:rPr lang="en-AU" altLang="zh-CN" dirty="0"/>
              <a:t>.</a:t>
            </a:r>
            <a:r>
              <a:rPr lang="en-AU" altLang="zh-CN" dirty="0" err="1"/>
              <a:t>DataType</a:t>
            </a:r>
            <a:r>
              <a:rPr lang="en-AU" altLang="zh-CN" dirty="0"/>
              <a:t> = </a:t>
            </a:r>
            <a:r>
              <a:rPr lang="en-AU" altLang="zh-CN" dirty="0" err="1"/>
              <a:t>typeof</a:t>
            </a:r>
            <a:r>
              <a:rPr lang="zh-CN" altLang="zh-CN" dirty="0"/>
              <a:t>（类型）</a:t>
            </a:r>
            <a:endParaRPr lang="zh-CN" altLang="zh-CN" dirty="0"/>
          </a:p>
        </p:txBody>
      </p:sp>
      <p:sp>
        <p:nvSpPr>
          <p:cNvPr id="5" name="TextBox 4"/>
          <p:cNvSpPr txBox="1"/>
          <p:nvPr/>
        </p:nvSpPr>
        <p:spPr>
          <a:xfrm>
            <a:off x="1796902" y="2817628"/>
            <a:ext cx="87612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其中的“类型”取值为</a:t>
            </a:r>
            <a:r>
              <a:rPr lang="en-US" altLang="zh-CN" dirty="0"/>
              <a:t>.NET</a:t>
            </a:r>
            <a:r>
              <a:rPr lang="zh-CN" altLang="zh-CN" dirty="0"/>
              <a:t>数据类型，常用的值如下：</a:t>
            </a:r>
            <a:endParaRPr lang="zh-CN" altLang="zh-CN" dirty="0"/>
          </a:p>
          <a:p>
            <a:r>
              <a:rPr lang="en-US" altLang="zh-CN" dirty="0" err="1"/>
              <a:t>System.Boolean</a:t>
            </a:r>
            <a:r>
              <a:rPr lang="zh-CN" altLang="zh-CN" dirty="0"/>
              <a:t>—布尔型</a:t>
            </a:r>
            <a:r>
              <a:rPr lang="en-US" altLang="zh-CN" dirty="0"/>
              <a:t>                	</a:t>
            </a:r>
            <a:r>
              <a:rPr lang="en-US" altLang="zh-CN" dirty="0" smtClean="0"/>
              <a:t>	</a:t>
            </a:r>
            <a:r>
              <a:rPr lang="en-US" altLang="zh-CN" dirty="0" err="1" smtClean="0"/>
              <a:t>System.Char</a:t>
            </a:r>
            <a:r>
              <a:rPr lang="zh-CN" altLang="zh-CN" dirty="0"/>
              <a:t>—字符型</a:t>
            </a:r>
            <a:endParaRPr lang="zh-CN" altLang="zh-CN" dirty="0"/>
          </a:p>
          <a:p>
            <a:r>
              <a:rPr lang="en-US" altLang="zh-CN" dirty="0" err="1"/>
              <a:t>System.DateTime</a:t>
            </a:r>
            <a:r>
              <a:rPr lang="zh-CN" altLang="zh-CN" dirty="0"/>
              <a:t>—日期型</a:t>
            </a:r>
            <a:r>
              <a:rPr lang="en-US" altLang="zh-CN" dirty="0"/>
              <a:t>             		</a:t>
            </a:r>
            <a:r>
              <a:rPr lang="en-US" altLang="zh-CN" dirty="0" err="1"/>
              <a:t>System.Decimal</a:t>
            </a:r>
            <a:r>
              <a:rPr lang="zh-CN" altLang="zh-CN" dirty="0"/>
              <a:t>—数值型</a:t>
            </a:r>
            <a:endParaRPr lang="zh-CN" altLang="zh-CN" dirty="0"/>
          </a:p>
          <a:p>
            <a:r>
              <a:rPr lang="en-US" altLang="zh-CN" dirty="0" err="1"/>
              <a:t>System.Double</a:t>
            </a:r>
            <a:r>
              <a:rPr lang="zh-CN" altLang="zh-CN" dirty="0"/>
              <a:t>—双精度数据类型</a:t>
            </a:r>
            <a:r>
              <a:rPr lang="en-US" altLang="zh-CN" dirty="0"/>
              <a:t>         	System.Int16</a:t>
            </a:r>
            <a:r>
              <a:rPr lang="zh-CN" altLang="zh-CN" dirty="0"/>
              <a:t>—短整数类型</a:t>
            </a:r>
            <a:endParaRPr lang="zh-CN" altLang="zh-CN" dirty="0"/>
          </a:p>
          <a:p>
            <a:r>
              <a:rPr lang="en-US" altLang="zh-CN" dirty="0"/>
              <a:t>System.Int32</a:t>
            </a:r>
            <a:r>
              <a:rPr lang="zh-CN" altLang="zh-CN" dirty="0"/>
              <a:t>—整数类型</a:t>
            </a:r>
            <a:r>
              <a:rPr lang="en-US" altLang="zh-CN" dirty="0"/>
              <a:t>                 	</a:t>
            </a:r>
            <a:r>
              <a:rPr lang="en-US" altLang="zh-CN" dirty="0" smtClean="0"/>
              <a:t>	System.Int64</a:t>
            </a:r>
            <a:r>
              <a:rPr lang="zh-CN" altLang="zh-CN" dirty="0"/>
              <a:t>—长整数类型</a:t>
            </a:r>
            <a:endParaRPr lang="zh-CN" altLang="zh-CN" dirty="0"/>
          </a:p>
          <a:p>
            <a:r>
              <a:rPr lang="en-US" altLang="zh-CN" dirty="0" err="1"/>
              <a:t>System.Single</a:t>
            </a:r>
            <a:r>
              <a:rPr lang="zh-CN" altLang="zh-CN" dirty="0"/>
              <a:t>—单精度数据类型</a:t>
            </a:r>
            <a:r>
              <a:rPr lang="en-US" altLang="zh-CN" dirty="0"/>
              <a:t>          	</a:t>
            </a:r>
            <a:r>
              <a:rPr lang="en-US" altLang="zh-CN" dirty="0" err="1"/>
              <a:t>System.String</a:t>
            </a:r>
            <a:r>
              <a:rPr lang="zh-CN" altLang="zh-CN" dirty="0"/>
              <a:t>—字符串</a:t>
            </a:r>
            <a:r>
              <a:rPr lang="zh-CN" altLang="zh-CN" dirty="0" smtClean="0"/>
              <a:t>类型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3</a:t>
            </a:r>
            <a:r>
              <a:rPr lang="zh-CN" altLang="zh-CN" sz="2400" b="1" dirty="0"/>
              <a:t>．数据行集合（</a:t>
            </a:r>
            <a:r>
              <a:rPr lang="en-US" altLang="zh-CN" sz="2400" b="1" dirty="0" err="1"/>
              <a:t>DataRowCollection</a:t>
            </a:r>
            <a:r>
              <a:rPr lang="zh-CN" altLang="zh-CN" sz="2400" b="1" dirty="0"/>
              <a:t>）和数据行（</a:t>
            </a:r>
            <a:r>
              <a:rPr lang="en-US" altLang="zh-CN" sz="2400" b="1" dirty="0" err="1"/>
              <a:t>DataRow</a:t>
            </a:r>
            <a:r>
              <a:rPr lang="zh-CN" altLang="zh-CN" sz="2400" b="1" dirty="0"/>
              <a:t>）</a:t>
            </a:r>
            <a:endParaRPr lang="zh-CN" altLang="zh-CN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78195" y="1456660"/>
            <a:ext cx="101647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表中的每个数据行都是一个</a:t>
            </a:r>
            <a:r>
              <a:rPr lang="en-US" altLang="zh-CN" dirty="0" err="1"/>
              <a:t>DataRow</a:t>
            </a:r>
            <a:r>
              <a:rPr lang="zh-CN" altLang="zh-CN" dirty="0"/>
              <a:t>对象，因此它代表了一行数据或者说是一条记录。</a:t>
            </a:r>
            <a:r>
              <a:rPr lang="en-US" altLang="zh-CN" dirty="0" err="1"/>
              <a:t>DataRow</a:t>
            </a:r>
            <a:r>
              <a:rPr lang="zh-CN" altLang="zh-CN" dirty="0"/>
              <a:t>对象的方法提供了对表中记录的插入、删除、更新和查询等功能。提取数据表中的行的语句如下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矩形 3"/>
          <p:cNvSpPr/>
          <p:nvPr/>
        </p:nvSpPr>
        <p:spPr>
          <a:xfrm>
            <a:off x="1516911" y="2467881"/>
            <a:ext cx="9136912" cy="369332"/>
          </a:xfrm>
          <a:prstGeom prst="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DataRow</a:t>
            </a:r>
            <a:r>
              <a:rPr lang="en-AU" altLang="zh-CN" dirty="0"/>
              <a:t> </a:t>
            </a:r>
            <a:r>
              <a:rPr lang="en-AU" altLang="zh-CN" dirty="0" err="1"/>
              <a:t>dr</a:t>
            </a:r>
            <a:r>
              <a:rPr lang="en-AU" altLang="zh-CN" dirty="0"/>
              <a:t> = </a:t>
            </a:r>
            <a:r>
              <a:rPr lang="en-AU" altLang="zh-CN" dirty="0" err="1"/>
              <a:t>dt.Rows</a:t>
            </a:r>
            <a:r>
              <a:rPr lang="en-AU" altLang="zh-CN" dirty="0"/>
              <a:t>[i</a:t>
            </a:r>
            <a:r>
              <a:rPr lang="en-AU" altLang="zh-CN" dirty="0" smtClean="0"/>
              <a:t>];</a:t>
            </a:r>
            <a:endParaRPr lang="zh-CN" altLang="zh-CN" dirty="0"/>
          </a:p>
        </p:txBody>
      </p:sp>
      <p:sp>
        <p:nvSpPr>
          <p:cNvPr id="5" name="TextBox 4"/>
          <p:cNvSpPr txBox="1"/>
          <p:nvPr/>
        </p:nvSpPr>
        <p:spPr>
          <a:xfrm>
            <a:off x="1410585" y="2913316"/>
            <a:ext cx="97323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其中，</a:t>
            </a:r>
            <a:r>
              <a:rPr lang="en-US" altLang="zh-CN" dirty="0" err="1"/>
              <a:t>DataRow</a:t>
            </a:r>
            <a:r>
              <a:rPr lang="zh-CN" altLang="zh-CN" dirty="0"/>
              <a:t>代表数据行类；</a:t>
            </a:r>
            <a:r>
              <a:rPr lang="en-US" altLang="zh-CN" dirty="0" err="1"/>
              <a:t>dr</a:t>
            </a:r>
            <a:r>
              <a:rPr lang="zh-CN" altLang="zh-CN" dirty="0"/>
              <a:t>代表数据行对象；</a:t>
            </a:r>
            <a:r>
              <a:rPr lang="en-US" altLang="zh-CN" dirty="0" err="1"/>
              <a:t>dt</a:t>
            </a:r>
            <a:r>
              <a:rPr lang="zh-CN" altLang="zh-CN" dirty="0"/>
              <a:t>代表数据表对象；</a:t>
            </a:r>
            <a:r>
              <a:rPr lang="en-US" altLang="zh-CN" dirty="0"/>
              <a:t>i</a:t>
            </a:r>
            <a:r>
              <a:rPr lang="zh-CN" altLang="zh-CN" dirty="0"/>
              <a:t>代表行号（从</a:t>
            </a:r>
            <a:r>
              <a:rPr lang="en-US" altLang="zh-CN" dirty="0"/>
              <a:t>0</a:t>
            </a:r>
            <a:r>
              <a:rPr lang="zh-CN" altLang="zh-CN" dirty="0"/>
              <a:t>开始）。</a:t>
            </a:r>
            <a:endParaRPr lang="zh-CN" altLang="zh-CN" dirty="0"/>
          </a:p>
          <a:p>
            <a:pPr>
              <a:lnSpc>
                <a:spcPct val="150000"/>
              </a:lnSpc>
            </a:pPr>
            <a:r>
              <a:rPr lang="en-US" altLang="zh-CN" b="1" dirty="0" err="1"/>
              <a:t>DataRow</a:t>
            </a:r>
            <a:r>
              <a:rPr lang="zh-CN" altLang="zh-CN" b="1" dirty="0"/>
              <a:t>对象的主要属性：</a:t>
            </a:r>
            <a:endParaRPr lang="zh-CN" altLang="zh-CN" b="1" dirty="0"/>
          </a:p>
          <a:p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 Rows[</a:t>
            </a:r>
            <a:r>
              <a:rPr lang="en-US" altLang="zh-CN" dirty="0" err="1"/>
              <a:t>index,columnName</a:t>
            </a:r>
            <a:r>
              <a:rPr lang="en-US" altLang="zh-CN" dirty="0"/>
              <a:t>]</a:t>
            </a:r>
            <a:r>
              <a:rPr lang="zh-CN" altLang="zh-CN" dirty="0"/>
              <a:t>：获取或设置指定字段的值。</a:t>
            </a:r>
            <a:endParaRPr lang="zh-CN" altLang="zh-CN" dirty="0"/>
          </a:p>
          <a:p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 Table</a:t>
            </a:r>
            <a:r>
              <a:rPr lang="zh-CN" altLang="zh-CN" dirty="0"/>
              <a:t>：获取包含该数据行的</a:t>
            </a:r>
            <a:r>
              <a:rPr lang="en-US" altLang="zh-CN" dirty="0" err="1"/>
              <a:t>DataTable</a:t>
            </a:r>
            <a:r>
              <a:rPr lang="zh-CN" altLang="zh-CN" dirty="0"/>
              <a:t>对象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zh-CN" b="1" dirty="0"/>
              <a:t>主要方法：</a:t>
            </a:r>
            <a:endParaRPr lang="zh-CN" altLang="zh-CN" b="1" dirty="0"/>
          </a:p>
          <a:p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 </a:t>
            </a:r>
            <a:r>
              <a:rPr lang="en-US" altLang="zh-CN" dirty="0" err="1"/>
              <a:t>AcceptChanges</a:t>
            </a:r>
            <a:r>
              <a:rPr lang="en-US" altLang="zh-CN" dirty="0"/>
              <a:t>()</a:t>
            </a:r>
            <a:r>
              <a:rPr lang="zh-CN" altLang="zh-CN" dirty="0"/>
              <a:t>：将所有变动过的数据行更新到</a:t>
            </a:r>
            <a:r>
              <a:rPr lang="en-US" altLang="zh-CN" dirty="0" err="1"/>
              <a:t>DataRowCollection</a:t>
            </a:r>
            <a:r>
              <a:rPr lang="zh-CN" altLang="zh-CN" dirty="0"/>
              <a:t>。</a:t>
            </a:r>
            <a:endParaRPr lang="zh-CN" altLang="zh-CN" dirty="0"/>
          </a:p>
          <a:p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 Delete()</a:t>
            </a:r>
            <a:r>
              <a:rPr lang="zh-CN" altLang="zh-CN" dirty="0"/>
              <a:t>：删除数据行。</a:t>
            </a:r>
            <a:endParaRPr lang="zh-CN" altLang="zh-CN" dirty="0"/>
          </a:p>
          <a:p>
            <a:r>
              <a:rPr lang="en-US" altLang="zh-CN" dirty="0" smtClean="0">
                <a:sym typeface="Wingdings" panose="05000000000000000000"/>
              </a:rPr>
              <a:t></a:t>
            </a:r>
            <a:r>
              <a:rPr lang="en-US" altLang="zh-CN" dirty="0"/>
              <a:t>  </a:t>
            </a:r>
            <a:r>
              <a:rPr lang="en-US" altLang="zh-CN" dirty="0" err="1"/>
              <a:t>IsNull</a:t>
            </a:r>
            <a:r>
              <a:rPr lang="en-US" altLang="zh-CN" dirty="0"/>
              <a:t>({</a:t>
            </a:r>
            <a:r>
              <a:rPr lang="en-US" altLang="zh-CN" dirty="0" err="1"/>
              <a:t>colName,index,Column</a:t>
            </a:r>
            <a:r>
              <a:rPr lang="zh-CN" altLang="zh-CN" dirty="0"/>
              <a:t>对象名</a:t>
            </a:r>
            <a:r>
              <a:rPr lang="en-US" altLang="zh-CN" dirty="0"/>
              <a:t>})</a:t>
            </a:r>
            <a:r>
              <a:rPr lang="zh-CN" altLang="zh-CN" dirty="0"/>
              <a:t>：判断指定列或</a:t>
            </a:r>
            <a:r>
              <a:rPr lang="en-US" altLang="zh-CN" dirty="0"/>
              <a:t>Column</a:t>
            </a:r>
            <a:r>
              <a:rPr lang="zh-CN" altLang="zh-CN" dirty="0"/>
              <a:t>对象是否为空值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03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358665" y="3419226"/>
            <a:ext cx="3913466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zh-CN" altLang="zh-CN" sz="2800" b="1" dirty="0"/>
              <a:t>数据库离线访问示例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数据库离线访问示例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893135" y="1573619"/>
            <a:ext cx="99946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【例</a:t>
            </a:r>
            <a:r>
              <a:rPr lang="en-US" altLang="zh-CN" b="1" dirty="0"/>
              <a:t>9.3</a:t>
            </a:r>
            <a:r>
              <a:rPr lang="zh-CN" altLang="zh-CN" dirty="0"/>
              <a:t>】 利用数据集机制，使用</a:t>
            </a:r>
            <a:r>
              <a:rPr lang="en-US" altLang="zh-CN" dirty="0" err="1"/>
              <a:t>DataAdapter</a:t>
            </a:r>
            <a:r>
              <a:rPr lang="zh-CN" altLang="zh-CN" dirty="0"/>
              <a:t>对象填充</a:t>
            </a:r>
            <a:r>
              <a:rPr lang="en-US" altLang="zh-CN" dirty="0" err="1"/>
              <a:t>DataSet</a:t>
            </a:r>
            <a:r>
              <a:rPr lang="zh-CN" altLang="zh-CN" dirty="0"/>
              <a:t>的方法，离线访问</a:t>
            </a:r>
            <a:r>
              <a:rPr lang="en-AU" altLang="zh-CN" dirty="0"/>
              <a:t>XSCJDB</a:t>
            </a:r>
            <a:r>
              <a:rPr lang="zh-CN" altLang="zh-CN" dirty="0"/>
              <a:t>数据库。功能要求同【例</a:t>
            </a:r>
            <a:r>
              <a:rPr lang="en-US" altLang="zh-CN" dirty="0"/>
              <a:t>9.2</a:t>
            </a:r>
            <a:r>
              <a:rPr lang="zh-CN" altLang="zh-CN" dirty="0"/>
              <a:t>】的程序。</a:t>
            </a:r>
            <a:endParaRPr lang="zh-CN" altLang="zh-CN" dirty="0"/>
          </a:p>
          <a:p>
            <a:pPr indent="446405"/>
            <a:r>
              <a:rPr lang="zh-CN" altLang="zh-CN" dirty="0"/>
              <a:t>程序界面与【例</a:t>
            </a:r>
            <a:r>
              <a:rPr lang="en-US" altLang="zh-CN" dirty="0"/>
              <a:t>9.2</a:t>
            </a:r>
            <a:r>
              <a:rPr lang="zh-CN" altLang="zh-CN" dirty="0"/>
              <a:t>】的几乎一模一样，如图</a:t>
            </a:r>
            <a:r>
              <a:rPr lang="en-US" altLang="zh-CN" dirty="0"/>
              <a:t>9.22</a:t>
            </a:r>
            <a:r>
              <a:rPr lang="zh-CN" altLang="zh-CN" dirty="0"/>
              <a:t>所示，区别仅在于：将呈现数据的文本框</a:t>
            </a:r>
            <a:r>
              <a:rPr lang="en-US" altLang="zh-CN" dirty="0" err="1"/>
              <a:t>txtAllStu</a:t>
            </a:r>
            <a:r>
              <a:rPr lang="zh-CN" altLang="zh-CN" dirty="0"/>
              <a:t>替换成了数据网格（</a:t>
            </a:r>
            <a:r>
              <a:rPr lang="en-US" altLang="zh-CN" dirty="0" err="1"/>
              <a:t>DataGridView</a:t>
            </a:r>
            <a:r>
              <a:rPr lang="zh-CN" altLang="zh-CN" dirty="0"/>
              <a:t>）控件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pic>
        <p:nvPicPr>
          <p:cNvPr id="35842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6038" y="2893570"/>
            <a:ext cx="3895097" cy="2565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78195" y="5459048"/>
            <a:ext cx="10037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窗体标题（</a:t>
            </a:r>
            <a:r>
              <a:rPr lang="en-US" altLang="zh-CN" dirty="0"/>
              <a:t>Text</a:t>
            </a:r>
            <a:r>
              <a:rPr lang="zh-CN" altLang="zh-CN" dirty="0"/>
              <a:t>属性）改为“离线访问数据源”。</a:t>
            </a:r>
            <a:r>
              <a:rPr lang="en-US" altLang="zh-CN" dirty="0" err="1"/>
              <a:t>DataGridView</a:t>
            </a:r>
            <a:r>
              <a:rPr lang="zh-CN" altLang="zh-CN" dirty="0"/>
              <a:t>控件在工具箱中的图标为 </a:t>
            </a:r>
            <a:r>
              <a:rPr lang="en-US" altLang="zh-CN" dirty="0" smtClean="0"/>
              <a:t>      </a:t>
            </a:r>
            <a:r>
              <a:rPr lang="zh-CN" altLang="zh-CN" dirty="0"/>
              <a:t>，在本程序中的对象名（</a:t>
            </a:r>
            <a:r>
              <a:rPr lang="en-US" altLang="zh-CN" dirty="0"/>
              <a:t>Name</a:t>
            </a:r>
            <a:r>
              <a:rPr lang="zh-CN" altLang="zh-CN" dirty="0"/>
              <a:t>属性）为</a:t>
            </a:r>
            <a:r>
              <a:rPr lang="en-US" altLang="zh-CN" dirty="0" err="1"/>
              <a:t>dgvAllStu</a:t>
            </a:r>
            <a:r>
              <a:rPr lang="zh-CN" altLang="zh-CN" dirty="0"/>
              <a:t>。</a:t>
            </a:r>
            <a:endParaRPr lang="zh-CN" altLang="zh-CN" dirty="0"/>
          </a:p>
          <a:p>
            <a:pPr indent="446405"/>
            <a:r>
              <a:rPr lang="zh-CN" altLang="zh-CN" dirty="0">
                <a:hlinkClick r:id="rId2" action="ppaction://hlinkfile"/>
              </a:rPr>
              <a:t>程序的完整</a:t>
            </a:r>
            <a:r>
              <a:rPr lang="zh-CN" altLang="zh-CN" dirty="0" smtClean="0">
                <a:hlinkClick r:id="rId2" action="ppaction://hlinkfile"/>
              </a:rPr>
              <a:t>源代码</a:t>
            </a:r>
            <a:r>
              <a:rPr lang="zh-CN" altLang="en-US" dirty="0" smtClean="0">
                <a:hlinkClick r:id="rId2" action="ppaction://hlinkfile"/>
              </a:rPr>
              <a:t>。</a:t>
            </a:r>
            <a:endParaRPr lang="zh-CN" altLang="zh-CN" dirty="0"/>
          </a:p>
        </p:txBody>
      </p:sp>
      <p:pic>
        <p:nvPicPr>
          <p:cNvPr id="35843" name="图片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7051" y="5619196"/>
            <a:ext cx="381701" cy="163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数据库离线访问示例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31358" y="1350335"/>
            <a:ext cx="9941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对比【例</a:t>
            </a:r>
            <a:r>
              <a:rPr lang="en-US" altLang="zh-CN" dirty="0"/>
              <a:t>9.2</a:t>
            </a:r>
            <a:r>
              <a:rPr lang="zh-CN" altLang="zh-CN" dirty="0"/>
              <a:t>】的程序，会发现它们在实现机制上的根本不同，本例以数据集填充法载入学生信息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187301" y="1808662"/>
            <a:ext cx="9381461" cy="715089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myst.Tables.Clear</a:t>
            </a:r>
            <a:r>
              <a:rPr lang="en-AU" altLang="zh-CN" dirty="0"/>
              <a:t>();</a:t>
            </a:r>
            <a:endParaRPr lang="zh-CN" altLang="zh-CN" dirty="0"/>
          </a:p>
          <a:p>
            <a:r>
              <a:rPr lang="en-AU" altLang="zh-CN" dirty="0" err="1"/>
              <a:t>myda.Fill</a:t>
            </a:r>
            <a:r>
              <a:rPr lang="en-AU" altLang="zh-CN" dirty="0"/>
              <a:t>(</a:t>
            </a:r>
            <a:r>
              <a:rPr lang="en-AU" altLang="zh-CN" dirty="0" err="1"/>
              <a:t>myst</a:t>
            </a:r>
            <a:r>
              <a:rPr lang="en-AU" altLang="zh-CN" dirty="0"/>
              <a:t>, "XSB");</a:t>
            </a:r>
            <a:endParaRPr lang="zh-CN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31357" y="2523751"/>
            <a:ext cx="76767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然后将</a:t>
            </a:r>
            <a:r>
              <a:rPr lang="en-US" altLang="zh-CN" dirty="0" err="1"/>
              <a:t>DataGridView</a:t>
            </a:r>
            <a:r>
              <a:rPr lang="zh-CN" altLang="zh-CN" dirty="0"/>
              <a:t>控件的数据源设为数据集</a:t>
            </a:r>
            <a:r>
              <a:rPr lang="en-US" altLang="zh-CN" dirty="0" err="1"/>
              <a:t>myst</a:t>
            </a:r>
            <a:r>
              <a:rPr lang="zh-CN" altLang="zh-CN" dirty="0"/>
              <a:t>中的数据表</a:t>
            </a:r>
            <a:r>
              <a:rPr lang="en-US" altLang="zh-CN" dirty="0"/>
              <a:t>XSB</a:t>
            </a:r>
            <a:r>
              <a:rPr lang="zh-CN" altLang="zh-CN" dirty="0"/>
              <a:t>：</a:t>
            </a:r>
            <a:endParaRPr lang="zh-CN" altLang="zh-CN" dirty="0"/>
          </a:p>
        </p:txBody>
      </p:sp>
      <p:sp>
        <p:nvSpPr>
          <p:cNvPr id="6" name="圆角矩形 5"/>
          <p:cNvSpPr/>
          <p:nvPr/>
        </p:nvSpPr>
        <p:spPr>
          <a:xfrm>
            <a:off x="1187300" y="2893083"/>
            <a:ext cx="9381461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dgvAllStu.DataSource</a:t>
            </a:r>
            <a:r>
              <a:rPr lang="en-AU" altLang="zh-CN" dirty="0"/>
              <a:t> = </a:t>
            </a:r>
            <a:r>
              <a:rPr lang="en-AU" altLang="zh-CN" dirty="0" err="1"/>
              <a:t>myst.Tables</a:t>
            </a:r>
            <a:r>
              <a:rPr lang="en-AU" altLang="zh-CN" dirty="0"/>
              <a:t>["XSB"];</a:t>
            </a:r>
            <a:endParaRPr lang="zh-CN" altLang="zh-CN" dirty="0"/>
          </a:p>
        </p:txBody>
      </p:sp>
      <p:sp>
        <p:nvSpPr>
          <p:cNvPr id="7" name="矩形 6"/>
          <p:cNvSpPr/>
          <p:nvPr/>
        </p:nvSpPr>
        <p:spPr>
          <a:xfrm>
            <a:off x="1031358" y="3429000"/>
            <a:ext cx="2710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显示效果如图</a:t>
            </a:r>
            <a:r>
              <a:rPr lang="en-US" altLang="zh-CN" dirty="0"/>
              <a:t>9.23</a:t>
            </a:r>
            <a:r>
              <a:rPr lang="zh-CN" altLang="zh-CN" dirty="0"/>
              <a:t>所示。</a:t>
            </a:r>
            <a:endParaRPr lang="zh-CN" altLang="zh-CN" dirty="0"/>
          </a:p>
        </p:txBody>
      </p:sp>
      <p:pic>
        <p:nvPicPr>
          <p:cNvPr id="36866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829" y="3925923"/>
            <a:ext cx="3676538" cy="241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Click="0" advTm="0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6388523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关系模型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254642" y="1222744"/>
            <a:ext cx="96224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在数据库中，为了操作和编程方便，表名和字段名一般用大写的英文字母组合代号来表示。例如，对于上面的关系模式①，用</a:t>
            </a:r>
            <a:r>
              <a:rPr lang="en-US" altLang="zh-CN" dirty="0"/>
              <a:t>XSB</a:t>
            </a:r>
            <a:r>
              <a:rPr lang="zh-CN" altLang="zh-CN" dirty="0"/>
              <a:t>表示学生表名，用</a:t>
            </a:r>
            <a:r>
              <a:rPr lang="en-US" altLang="zh-CN" dirty="0"/>
              <a:t>XH</a:t>
            </a:r>
            <a:r>
              <a:rPr lang="zh-CN" altLang="zh-CN" dirty="0"/>
              <a:t>、</a:t>
            </a:r>
            <a:r>
              <a:rPr lang="en-US" altLang="zh-CN" dirty="0"/>
              <a:t>XM</a:t>
            </a:r>
            <a:r>
              <a:rPr lang="zh-CN" altLang="zh-CN" dirty="0"/>
              <a:t>、</a:t>
            </a:r>
            <a:r>
              <a:rPr lang="en-US" altLang="zh-CN" dirty="0"/>
              <a:t>XB</a:t>
            </a:r>
            <a:r>
              <a:rPr lang="zh-CN" altLang="zh-CN" dirty="0"/>
              <a:t>、</a:t>
            </a:r>
            <a:r>
              <a:rPr lang="en-US" altLang="zh-CN" dirty="0"/>
              <a:t>CSRQ</a:t>
            </a:r>
            <a:r>
              <a:rPr lang="zh-CN" altLang="zh-CN" dirty="0"/>
              <a:t>、</a:t>
            </a:r>
            <a:r>
              <a:rPr lang="en-US" altLang="zh-CN" dirty="0"/>
              <a:t>ZY</a:t>
            </a:r>
            <a:r>
              <a:rPr lang="zh-CN" altLang="zh-CN" dirty="0"/>
              <a:t>、</a:t>
            </a:r>
            <a:r>
              <a:rPr lang="en-US" altLang="zh-CN" dirty="0"/>
              <a:t>ZXF</a:t>
            </a:r>
            <a:r>
              <a:rPr lang="zh-CN" altLang="zh-CN" dirty="0"/>
              <a:t>和</a:t>
            </a:r>
            <a:r>
              <a:rPr lang="en-US" altLang="zh-CN" dirty="0"/>
              <a:t>BZ</a:t>
            </a:r>
            <a:r>
              <a:rPr lang="zh-CN" altLang="zh-CN" dirty="0"/>
              <a:t>分别表示各字段名，如下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734869" y="2255506"/>
            <a:ext cx="8801995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XSB( </a:t>
            </a:r>
            <a:r>
              <a:rPr lang="en-US" altLang="zh-CN" u="sng" dirty="0"/>
              <a:t>XH</a:t>
            </a:r>
            <a:r>
              <a:rPr lang="en-US" altLang="zh-CN" dirty="0"/>
              <a:t> ,XM ,XB ,CSRQ ,ZY ,ZXF ,BZ )</a:t>
            </a:r>
            <a:endParaRPr lang="zh-CN" altLang="zh-CN" dirty="0"/>
          </a:p>
        </p:txBody>
      </p:sp>
      <p:sp>
        <p:nvSpPr>
          <p:cNvPr id="5" name="矩形 4"/>
          <p:cNvSpPr/>
          <p:nvPr/>
        </p:nvSpPr>
        <p:spPr>
          <a:xfrm>
            <a:off x="1254641" y="2765314"/>
            <a:ext cx="96224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6405"/>
            <a:r>
              <a:rPr lang="zh-CN" altLang="zh-CN" dirty="0"/>
              <a:t>同样，对于关系模式②，课程表表名</a:t>
            </a:r>
            <a:r>
              <a:rPr lang="en-US" altLang="zh-CN" dirty="0"/>
              <a:t>KCB</a:t>
            </a:r>
            <a:r>
              <a:rPr lang="zh-CN" altLang="zh-CN" dirty="0"/>
              <a:t>，课程号、课程名、学期、学时和学分对应的字段名分别为</a:t>
            </a:r>
            <a:r>
              <a:rPr lang="en-US" altLang="zh-CN" dirty="0"/>
              <a:t>KCH</a:t>
            </a:r>
            <a:r>
              <a:rPr lang="zh-CN" altLang="zh-CN" dirty="0"/>
              <a:t>、</a:t>
            </a:r>
            <a:r>
              <a:rPr lang="en-US" altLang="zh-CN" dirty="0"/>
              <a:t>KCM</a:t>
            </a:r>
            <a:r>
              <a:rPr lang="zh-CN" altLang="zh-CN" dirty="0"/>
              <a:t>、</a:t>
            </a:r>
            <a:r>
              <a:rPr lang="en-US" altLang="zh-CN" dirty="0"/>
              <a:t>XQ</a:t>
            </a:r>
            <a:r>
              <a:rPr lang="zh-CN" altLang="zh-CN" dirty="0"/>
              <a:t>、</a:t>
            </a:r>
            <a:r>
              <a:rPr lang="en-US" altLang="zh-CN" dirty="0"/>
              <a:t>XS</a:t>
            </a:r>
            <a:r>
              <a:rPr lang="zh-CN" altLang="zh-CN" dirty="0"/>
              <a:t>和</a:t>
            </a:r>
            <a:r>
              <a:rPr lang="en-US" altLang="zh-CN" dirty="0"/>
              <a:t>XF</a:t>
            </a:r>
            <a:r>
              <a:rPr lang="zh-CN" altLang="zh-CN" dirty="0"/>
              <a:t>，如下：</a:t>
            </a:r>
            <a:endParaRPr lang="zh-CN" altLang="zh-CN" dirty="0"/>
          </a:p>
        </p:txBody>
      </p:sp>
      <p:sp>
        <p:nvSpPr>
          <p:cNvPr id="6" name="圆角矩形 5"/>
          <p:cNvSpPr/>
          <p:nvPr/>
        </p:nvSpPr>
        <p:spPr>
          <a:xfrm>
            <a:off x="1734868" y="3478625"/>
            <a:ext cx="8801995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KCB( </a:t>
            </a:r>
            <a:r>
              <a:rPr lang="en-US" altLang="zh-CN" u="sng" dirty="0"/>
              <a:t>KCH</a:t>
            </a:r>
            <a:r>
              <a:rPr lang="en-US" altLang="zh-CN" dirty="0"/>
              <a:t> ,KCM ,XQ ,XS ,XF )</a:t>
            </a:r>
            <a:endParaRPr lang="zh-CN" altLang="zh-CN" dirty="0"/>
          </a:p>
        </p:txBody>
      </p:sp>
      <p:sp>
        <p:nvSpPr>
          <p:cNvPr id="7" name="TextBox 6"/>
          <p:cNvSpPr txBox="1"/>
          <p:nvPr/>
        </p:nvSpPr>
        <p:spPr>
          <a:xfrm>
            <a:off x="1254642" y="3906258"/>
            <a:ext cx="9622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对于关系模式③，成绩表取名</a:t>
            </a:r>
            <a:r>
              <a:rPr lang="en-US" altLang="zh-CN" dirty="0"/>
              <a:t>CJB</a:t>
            </a:r>
            <a:r>
              <a:rPr lang="zh-CN" altLang="zh-CN" dirty="0"/>
              <a:t>，学号、课程号和成绩对应的字段名分别为</a:t>
            </a:r>
            <a:r>
              <a:rPr lang="en-US" altLang="zh-CN" dirty="0"/>
              <a:t>XH</a:t>
            </a:r>
            <a:r>
              <a:rPr lang="zh-CN" altLang="zh-CN" dirty="0"/>
              <a:t>、</a:t>
            </a:r>
            <a:r>
              <a:rPr lang="en-US" altLang="zh-CN" dirty="0"/>
              <a:t>KCH</a:t>
            </a:r>
            <a:r>
              <a:rPr lang="zh-CN" altLang="zh-CN" dirty="0"/>
              <a:t>和</a:t>
            </a:r>
            <a:r>
              <a:rPr lang="en-US" altLang="zh-CN" dirty="0"/>
              <a:t>CJ</a:t>
            </a:r>
            <a:r>
              <a:rPr lang="zh-CN" altLang="zh-CN" dirty="0"/>
              <a:t>，如下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8" name="圆角矩形 7"/>
          <p:cNvSpPr/>
          <p:nvPr/>
        </p:nvSpPr>
        <p:spPr>
          <a:xfrm>
            <a:off x="1734869" y="4552589"/>
            <a:ext cx="8801994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CJB( </a:t>
            </a:r>
            <a:r>
              <a:rPr lang="en-US" altLang="zh-CN" u="sng" dirty="0"/>
              <a:t>XH</a:t>
            </a:r>
            <a:r>
              <a:rPr lang="en-US" altLang="zh-CN" dirty="0"/>
              <a:t> ,</a:t>
            </a:r>
            <a:r>
              <a:rPr lang="en-US" altLang="zh-CN" u="sng" dirty="0"/>
              <a:t>KCH</a:t>
            </a:r>
            <a:r>
              <a:rPr lang="en-US" altLang="zh-CN" dirty="0"/>
              <a:t> ,CJ )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数据库离线访问示例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31358" y="1254642"/>
            <a:ext cx="99733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把图</a:t>
            </a:r>
            <a:r>
              <a:rPr lang="en-US" altLang="zh-CN" dirty="0"/>
              <a:t>9.23</a:t>
            </a:r>
            <a:r>
              <a:rPr lang="zh-CN" altLang="zh-CN" dirty="0"/>
              <a:t>与【例</a:t>
            </a:r>
            <a:r>
              <a:rPr lang="en-US" altLang="zh-CN" dirty="0"/>
              <a:t>9.2</a:t>
            </a:r>
            <a:r>
              <a:rPr lang="zh-CN" altLang="zh-CN" dirty="0"/>
              <a:t>】的图</a:t>
            </a:r>
            <a:r>
              <a:rPr lang="en-US" altLang="zh-CN" dirty="0"/>
              <a:t>9.18</a:t>
            </a:r>
            <a:r>
              <a:rPr lang="zh-CN" altLang="zh-CN" dirty="0"/>
              <a:t>比较，很明显，用</a:t>
            </a:r>
            <a:r>
              <a:rPr lang="en-US" altLang="zh-CN" dirty="0" err="1"/>
              <a:t>DataGridView</a:t>
            </a:r>
            <a:r>
              <a:rPr lang="zh-CN" altLang="zh-CN" dirty="0"/>
              <a:t>控件呈现数据库记录，其效果远比普通文本框清晰、美观。</a:t>
            </a:r>
            <a:endParaRPr lang="zh-CN" altLang="zh-CN" dirty="0"/>
          </a:p>
          <a:p>
            <a:pPr indent="446405"/>
            <a:r>
              <a:rPr lang="zh-CN" altLang="zh-CN" dirty="0"/>
              <a:t>同样在“输入学生信息”表单中填写一条新的学生记录，单击【添加】按钮，如图</a:t>
            </a:r>
            <a:r>
              <a:rPr lang="en-US" altLang="zh-CN" dirty="0"/>
              <a:t>9.24</a:t>
            </a:r>
            <a:r>
              <a:rPr lang="zh-CN" altLang="zh-CN" dirty="0"/>
              <a:t>所示，消息框提示</a:t>
            </a:r>
            <a:r>
              <a:rPr lang="zh-CN" altLang="zh-CN" dirty="0" smtClean="0"/>
              <a:t>“插入成功！”</a:t>
            </a:r>
            <a:endParaRPr lang="zh-CN" altLang="zh-CN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827721" y="2454971"/>
          <a:ext cx="4380614" cy="29023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4" name="Visio" r:id="rId1" imgW="5956300" imgH="3937000" progId="Visio.Drawing.11">
                  <p:embed/>
                </p:oleObj>
              </mc:Choice>
              <mc:Fallback>
                <p:oleObj name="Visio" r:id="rId1" imgW="5956300" imgH="39370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27721" y="2454971"/>
                        <a:ext cx="4380614" cy="290238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 advClick="0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800" b="1" dirty="0"/>
              <a:t>数据库离线访问示例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73888" y="1294918"/>
            <a:ext cx="1009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欲在</a:t>
            </a:r>
            <a:r>
              <a:rPr lang="en-US" altLang="zh-CN" dirty="0" err="1"/>
              <a:t>DataGridView</a:t>
            </a:r>
            <a:r>
              <a:rPr lang="zh-CN" altLang="zh-CN" dirty="0"/>
              <a:t>控件中看到刚刚添加的记录，需要连接数据库，并通过适配器重新载入</a:t>
            </a:r>
            <a:r>
              <a:rPr lang="en-US" altLang="zh-CN" dirty="0"/>
              <a:t>XSB</a:t>
            </a:r>
            <a:r>
              <a:rPr lang="zh-CN" altLang="zh-CN" dirty="0"/>
              <a:t>数据</a:t>
            </a:r>
            <a:r>
              <a:rPr lang="zh-CN" altLang="zh-CN" dirty="0" smtClean="0"/>
              <a:t>：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538177" y="1674674"/>
            <a:ext cx="9073116" cy="1940957"/>
          </a:xfrm>
          <a:prstGeom prst="roundRect">
            <a:avLst>
              <a:gd name="adj" fmla="val 10641"/>
            </a:avLst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 err="1"/>
              <a:t>sqlcon.Open</a:t>
            </a:r>
            <a:r>
              <a:rPr lang="en-AU" altLang="zh-CN" dirty="0"/>
              <a:t>();</a:t>
            </a:r>
            <a:endParaRPr lang="zh-CN" altLang="zh-CN" dirty="0"/>
          </a:p>
          <a:p>
            <a:r>
              <a:rPr lang="en-AU" altLang="zh-CN" dirty="0"/>
              <a:t>string </a:t>
            </a:r>
            <a:r>
              <a:rPr lang="en-AU" altLang="zh-CN" dirty="0" err="1"/>
              <a:t>sql</a:t>
            </a:r>
            <a:r>
              <a:rPr lang="en-AU" altLang="zh-CN" dirty="0"/>
              <a:t> = "SELECT * FROM XSB";</a:t>
            </a:r>
            <a:endParaRPr lang="zh-CN" altLang="zh-CN" dirty="0"/>
          </a:p>
          <a:p>
            <a:r>
              <a:rPr lang="en-AU" altLang="zh-CN" dirty="0" err="1"/>
              <a:t>SqlCommand</a:t>
            </a:r>
            <a:r>
              <a:rPr lang="en-AU" altLang="zh-CN" dirty="0"/>
              <a:t> command = new </a:t>
            </a:r>
            <a:r>
              <a:rPr lang="en-AU" altLang="zh-CN" dirty="0" err="1"/>
              <a:t>SqlCommand</a:t>
            </a:r>
            <a:r>
              <a:rPr lang="en-AU" altLang="zh-CN" dirty="0"/>
              <a:t>(</a:t>
            </a:r>
            <a:r>
              <a:rPr lang="en-AU" altLang="zh-CN" dirty="0" err="1"/>
              <a:t>sql</a:t>
            </a:r>
            <a:r>
              <a:rPr lang="en-AU" altLang="zh-CN" dirty="0"/>
              <a:t>, </a:t>
            </a:r>
            <a:r>
              <a:rPr lang="en-AU" altLang="zh-CN" dirty="0" err="1"/>
              <a:t>sqlcon</a:t>
            </a:r>
            <a:r>
              <a:rPr lang="en-AU" altLang="zh-CN" dirty="0"/>
              <a:t>);</a:t>
            </a:r>
            <a:endParaRPr lang="zh-CN" altLang="zh-CN" dirty="0"/>
          </a:p>
          <a:p>
            <a:r>
              <a:rPr lang="en-AU" altLang="zh-CN" dirty="0" err="1"/>
              <a:t>myda</a:t>
            </a:r>
            <a:r>
              <a:rPr lang="en-AU" altLang="zh-CN" dirty="0"/>
              <a:t> = new </a:t>
            </a:r>
            <a:r>
              <a:rPr lang="en-AU" altLang="zh-CN" dirty="0" err="1"/>
              <a:t>SqlDataAdapter</a:t>
            </a:r>
            <a:r>
              <a:rPr lang="en-AU" altLang="zh-CN" dirty="0"/>
              <a:t>(command);</a:t>
            </a:r>
            <a:endParaRPr lang="zh-CN" altLang="zh-CN" dirty="0"/>
          </a:p>
          <a:p>
            <a:r>
              <a:rPr lang="en-AU" altLang="zh-CN" dirty="0" err="1"/>
              <a:t>myst.Tables.Clear</a:t>
            </a:r>
            <a:r>
              <a:rPr lang="en-AU" altLang="zh-CN" dirty="0"/>
              <a:t>();</a:t>
            </a:r>
            <a:endParaRPr lang="zh-CN" altLang="zh-CN" dirty="0"/>
          </a:p>
          <a:p>
            <a:r>
              <a:rPr lang="en-AU" altLang="zh-CN" dirty="0" err="1"/>
              <a:t>myda.Fill</a:t>
            </a:r>
            <a:r>
              <a:rPr lang="en-AU" altLang="zh-CN" dirty="0"/>
              <a:t>(</a:t>
            </a:r>
            <a:r>
              <a:rPr lang="en-AU" altLang="zh-CN" dirty="0" err="1"/>
              <a:t>myst</a:t>
            </a:r>
            <a:r>
              <a:rPr lang="en-AU" altLang="zh-CN" dirty="0"/>
              <a:t>, "XSB");</a:t>
            </a:r>
            <a:endParaRPr lang="zh-CN" altLang="zh-CN" dirty="0"/>
          </a:p>
        </p:txBody>
      </p:sp>
      <p:sp>
        <p:nvSpPr>
          <p:cNvPr id="5" name="矩形 4"/>
          <p:cNvSpPr/>
          <p:nvPr/>
        </p:nvSpPr>
        <p:spPr>
          <a:xfrm>
            <a:off x="1073888" y="3625412"/>
            <a:ext cx="100902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6405"/>
            <a:r>
              <a:rPr lang="zh-CN" altLang="zh-CN" dirty="0"/>
              <a:t>单击【刷新】按钮，在事件过程中执行上段代码，执行完毕后才能在</a:t>
            </a:r>
            <a:r>
              <a:rPr lang="en-US" altLang="zh-CN" dirty="0" err="1"/>
              <a:t>DataGridView</a:t>
            </a:r>
            <a:r>
              <a:rPr lang="zh-CN" altLang="zh-CN" dirty="0"/>
              <a:t>控件中看到刚添加的新记录，如图</a:t>
            </a:r>
            <a:r>
              <a:rPr lang="en-US" altLang="zh-CN" dirty="0"/>
              <a:t>9.25</a:t>
            </a:r>
            <a:r>
              <a:rPr lang="zh-CN" altLang="zh-CN" dirty="0"/>
              <a:t>所示。</a:t>
            </a:r>
            <a:endParaRPr lang="zh-CN" altLang="en-US" dirty="0"/>
          </a:p>
        </p:txBody>
      </p:sp>
      <p:pic>
        <p:nvPicPr>
          <p:cNvPr id="40962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7541" y="4271744"/>
            <a:ext cx="3570756" cy="2341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椭圆 44"/>
          <p:cNvSpPr/>
          <p:nvPr/>
        </p:nvSpPr>
        <p:spPr>
          <a:xfrm>
            <a:off x="1662439" y="634964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5014826" y="505235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-2329559" y="581188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3509027" y="522016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5665700" y="531588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-171822" y="668617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8114600" y="504646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2248793" y="647970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840051" y="660701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4741424" y="6548959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3754453" y="6708616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892586" y="435198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6533843" y="446495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3535515" y="65506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5291569" y="484901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4196822" y="61813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7422754" y="48603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-2770520" y="5433506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109224" y="45023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416196" y="662710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2653946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4109224" y="509293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3126439" y="672360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6672188" y="491683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5588727" y="490045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4644849" y="453278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2684342" y="6858000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3231133" y="639620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220837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2142853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1798041" y="638108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4204636" y="474940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5889529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3360747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427783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1541049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5545213" y="4966477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3958102" y="469679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6052709" y="52839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1952131" y="690154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-827225" y="6530088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6855005" y="5218960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410833" y="5246174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3179753" y="674845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-426689" y="661646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853128" y="712425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4465518" y="548129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6611504" y="5386447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7476122" y="525402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8151944" y="5353813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6075099" y="508176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2176325" y="6590766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6525860" y="5024614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4617578" y="4862366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3349392" y="5128159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8199868" y="4887821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5691666" y="53555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8130066" y="5042374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3881916" y="505078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3672711" y="682924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6" name="椭圆 105"/>
          <p:cNvSpPr/>
          <p:nvPr/>
        </p:nvSpPr>
        <p:spPr>
          <a:xfrm>
            <a:off x="5397078" y="489396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8" name="椭圆 107"/>
          <p:cNvSpPr/>
          <p:nvPr/>
        </p:nvSpPr>
        <p:spPr>
          <a:xfrm>
            <a:off x="6147183" y="5250990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8160462" y="5136192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6916158" y="550124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1904150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1158105" y="6614760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8825472" y="512479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189080" y="659798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5" name="椭圆 114"/>
          <p:cNvSpPr/>
          <p:nvPr/>
        </p:nvSpPr>
        <p:spPr>
          <a:xfrm>
            <a:off x="1302346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5413382" y="5367948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2558564" y="4969658"/>
            <a:ext cx="1973942" cy="1973942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63000"/>
                </a:schemeClr>
              </a:gs>
              <a:gs pos="55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7698623" y="4468589"/>
            <a:ext cx="928980" cy="928980"/>
          </a:xfrm>
          <a:prstGeom prst="ellipse">
            <a:avLst/>
          </a:prstGeom>
          <a:gradFill>
            <a:gsLst>
              <a:gs pos="21000">
                <a:schemeClr val="accent1">
                  <a:lumMod val="5000"/>
                  <a:lumOff val="95000"/>
                </a:schemeClr>
              </a:gs>
              <a:gs pos="57000">
                <a:schemeClr val="bg1">
                  <a:alpha val="73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六一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601433" y="-804776"/>
            <a:ext cx="609600" cy="609600"/>
          </a:xfrm>
          <a:prstGeom prst="rect">
            <a:avLst/>
          </a:prstGeom>
        </p:spPr>
      </p:pic>
      <p:sp>
        <p:nvSpPr>
          <p:cNvPr id="105" name="文本框 16"/>
          <p:cNvSpPr txBox="1"/>
          <p:nvPr/>
        </p:nvSpPr>
        <p:spPr>
          <a:xfrm>
            <a:off x="3360747" y="1498184"/>
            <a:ext cx="57534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第</a:t>
            </a:r>
            <a:r>
              <a:rPr lang="en-US" altLang="zh-CN" sz="5400" b="1" dirty="0" smtClean="0">
                <a:solidFill>
                  <a:srgbClr val="9F604C"/>
                </a:solidFill>
                <a:latin typeface="+mj-ea"/>
                <a:ea typeface="+mj-ea"/>
              </a:rPr>
              <a:t>9</a:t>
            </a:r>
            <a:r>
              <a:rPr lang="zh-CN" altLang="en-US" sz="5400" b="1" dirty="0" smtClean="0">
                <a:solidFill>
                  <a:srgbClr val="9F604C"/>
                </a:solidFill>
                <a:latin typeface="+mj-ea"/>
                <a:ea typeface="+mj-ea"/>
              </a:rPr>
              <a:t>章 </a:t>
            </a:r>
            <a:r>
              <a:rPr lang="zh-CN" altLang="zh-CN" sz="5400" b="1" dirty="0" smtClean="0">
                <a:solidFill>
                  <a:srgbClr val="9F604C"/>
                </a:solidFill>
              </a:rPr>
              <a:t>数据库</a:t>
            </a:r>
            <a:r>
              <a:rPr lang="zh-CN" altLang="zh-CN" sz="5400" b="1" dirty="0">
                <a:solidFill>
                  <a:srgbClr val="9F604C"/>
                </a:solidFill>
              </a:rPr>
              <a:t>应用</a:t>
            </a:r>
            <a:endParaRPr lang="zh-CN" altLang="zh-CN" sz="5400" b="1" dirty="0">
              <a:solidFill>
                <a:srgbClr val="9F604C"/>
              </a:solidFill>
            </a:endParaRPr>
          </a:p>
        </p:txBody>
      </p:sp>
      <p:sp>
        <p:nvSpPr>
          <p:cNvPr id="120" name="文本框 16"/>
          <p:cNvSpPr txBox="1"/>
          <p:nvPr/>
        </p:nvSpPr>
        <p:spPr>
          <a:xfrm>
            <a:off x="6752905" y="3639857"/>
            <a:ext cx="4477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/>
              <a:t>——</a:t>
            </a:r>
            <a:r>
              <a:rPr lang="zh-CN" altLang="zh-CN" sz="3200" b="1" dirty="0"/>
              <a:t>访问</a:t>
            </a:r>
            <a:r>
              <a:rPr lang="en-US" altLang="zh-CN" sz="3200" b="1" dirty="0"/>
              <a:t>MySQL</a:t>
            </a:r>
            <a:r>
              <a:rPr lang="zh-CN" altLang="zh-CN" sz="3200" b="1" dirty="0"/>
              <a:t>数据库</a:t>
            </a:r>
            <a:endParaRPr lang="zh-CN" altLang="zh-CN" sz="3200" b="1" dirty="0"/>
          </a:p>
        </p:txBody>
      </p:sp>
      <p:sp>
        <p:nvSpPr>
          <p:cNvPr id="121" name="TextBox 120"/>
          <p:cNvSpPr txBox="1"/>
          <p:nvPr/>
        </p:nvSpPr>
        <p:spPr>
          <a:xfrm>
            <a:off x="7804034" y="5872988"/>
            <a:ext cx="4228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/>
              <a:t>主编：郑阿奇</a:t>
            </a:r>
            <a:endParaRPr lang="en-US" altLang="zh-CN" sz="1400" b="1" dirty="0" smtClean="0"/>
          </a:p>
          <a:p>
            <a:r>
              <a:rPr lang="zh-CN" altLang="en-US" sz="1400" b="1" dirty="0" smtClean="0"/>
              <a:t>编著：梁敬东、钱晓军、朱毅华、时跃华、赵青松</a:t>
            </a:r>
            <a:endParaRPr lang="en-US" altLang="zh-CN" sz="1400" b="1" dirty="0" smtClean="0"/>
          </a:p>
        </p:txBody>
      </p:sp>
      <p:sp>
        <p:nvSpPr>
          <p:cNvPr id="122" name="TextBox 121"/>
          <p:cNvSpPr txBox="1"/>
          <p:nvPr/>
        </p:nvSpPr>
        <p:spPr>
          <a:xfrm>
            <a:off x="9963096" y="70089"/>
            <a:ext cx="2228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/>
              <a:t>Visual C#</a:t>
            </a:r>
            <a:r>
              <a:rPr lang="zh-CN" altLang="en-US" sz="1200" b="1" dirty="0"/>
              <a:t>实用教程（第</a:t>
            </a:r>
            <a:r>
              <a:rPr lang="en-US" altLang="zh-CN" sz="1200" b="1" dirty="0"/>
              <a:t>3</a:t>
            </a:r>
            <a:r>
              <a:rPr lang="zh-CN" altLang="en-US" sz="1200" b="1" dirty="0"/>
              <a:t>版）</a:t>
            </a:r>
            <a:endParaRPr lang="zh-CN" altLang="en-US" sz="12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Click="0" advTm="0">
        <p14:glitter pattern="hexago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4" dur="2714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C -0.01133 -0.10555 -0.06198 -0.18449 -0.00768 -0.31458 " pathEditMode="relative" rAng="0" ptsTypes="AA">
                                      <p:cBhvr>
                                        <p:cTn id="22" dur="3409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21 -0.05139 0.13164 -0.18125 " pathEditMode="relative" rAng="0" ptsTypes="AA">
                                      <p:cBhvr>
                                        <p:cTn id="30" dur="306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38" dur="2924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C -0.04023 -0.14422 0.01732 -0.19561 -0.00299 -0.34422 " pathEditMode="relative" rAng="0" ptsTypes="AA">
                                      <p:cBhvr>
                                        <p:cTn id="46" dur="2191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59259E-6 C 0.00377 -0.22477 0.15403 -0.14306 0.13372 -0.29121 " pathEditMode="relative" rAng="0" ptsTypes="AA">
                                      <p:cBhvr>
                                        <p:cTn id="54" dur="234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7" dur="419" fill="hold">
                                          <p:stCondLst>
                                            <p:cond delay="2933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0" dur="38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81481E-6 C 0.03229 -0.19768 0.04193 -0.19837 0.13359 -0.2912 " pathEditMode="relative" rAng="0" ptsTypes="AA">
                                      <p:cBhvr>
                                        <p:cTn id="62" dur="2196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5" dur="314" fill="hold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6" dur="3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7" dur="1" fill="hold">
                                          <p:stCondLst>
                                            <p:cond delay="251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8" dur="28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C 0.10703 -0.07315 0.10599 -0.1625 0.13359 -0.2912 " pathEditMode="relative" rAng="0" ptsTypes="AA">
                                      <p:cBhvr>
                                        <p:cTn id="70" dur="2546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3" dur="407" fill="hold">
                                          <p:stCondLst>
                                            <p:cond delay="285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4" dur="40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5" dur="1" fill="hold">
                                          <p:stCondLst>
                                            <p:cond delay="3255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6" dur="37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7037E-7 C 0.00104 -0.11574 -0.11797 -0.13287 -0.09037 -0.26157 " pathEditMode="relative" rAng="0" ptsTypes="AA">
                                      <p:cBhvr>
                                        <p:cTn id="78" dur="3501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1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2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3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4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C 0.07604 -0.05301 0.06667 -0.19607 0.09635 -0.33519 " pathEditMode="relative" rAng="0" ptsTypes="AA">
                                      <p:cBhvr>
                                        <p:cTn id="86" dur="3347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9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0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1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2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C 0.06433 -0.17315 0.0767 -0.06575 0.13086 -0.23172 " pathEditMode="relative" rAng="0" ptsTypes="AA">
                                      <p:cBhvr>
                                        <p:cTn id="94" dur="218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7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8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9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0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111E-6 C -0.01471 -0.12338 -0.08021 -0.21551 -0.01002 -0.36713 " pathEditMode="relative" rAng="0" ptsTypes="AA">
                                      <p:cBhvr>
                                        <p:cTn id="102" dur="2645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5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6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7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8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C 0.00287 -0.24884 0.12019 -0.15833 0.10443 -0.32222 " pathEditMode="relative" rAng="0" ptsTypes="AA">
                                      <p:cBhvr>
                                        <p:cTn id="110" dur="2595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3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4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5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6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-0.04479 -0.16575 -0.08151 -0.08635 -0.12148 -0.25024 " pathEditMode="relative" rAng="0" ptsTypes="AA">
                                      <p:cBhvr>
                                        <p:cTn id="118" dur="2961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1" dur="273" fill="hold">
                                          <p:stCondLst>
                                            <p:cond delay="190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2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3" dur="1" fill="hold">
                                          <p:stCondLst>
                                            <p:cond delay="2181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4" dur="25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4.81481E-6 C -0.1401 -0.18587 0.06042 -0.25185 -0.01042 -0.44282 " pathEditMode="relative" rAng="0" ptsTypes="AA">
                                      <p:cBhvr>
                                        <p:cTn id="126" dur="2681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2" y="-22153"/>
                                    </p:animMotion>
                                  </p:childTnLst>
                                </p:cTn>
                              </p:par>
                              <p:par>
                                <p:cTn id="1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9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0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1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2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22222E-6 C 0.10482 -0.20695 0.17995 -0.01922 0.24831 -0.2419 " pathEditMode="relative" rAng="0" ptsTypes="AA">
                                      <p:cBhvr>
                                        <p:cTn id="134" dur="2965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81481E-6 C 0.00143 -0.15487 -0.16406 -0.17778 -0.12565 -0.34954 " pathEditMode="relative" rAng="0" ptsTypes="AA">
                                      <p:cBhvr>
                                        <p:cTn id="142" dur="2662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5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6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7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8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7.40741E-7 C 0.07122 -0.04398 0.06237 -0.16273 0.0901 -0.27847 " pathEditMode="relative" rAng="0" ptsTypes="AA">
                                      <p:cBhvr>
                                        <p:cTn id="150" dur="282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3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4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5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6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158" dur="3846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1" dur="334" fill="hold">
                                          <p:stCondLst>
                                            <p:cond delay="2341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2" dur="3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3" dur="1" fill="hold">
                                          <p:stCondLst>
                                            <p:cond delay="267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4" dur="30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 C 0.03229 -0.19769 0.04193 -0.19838 0.13359 -0.2912 " pathEditMode="relative" rAng="0" ptsTypes="AA">
                                      <p:cBhvr>
                                        <p:cTn id="166" dur="2813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6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9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0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1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2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59259E-6 C 0.00104 -0.11574 -0.11797 -0.13287 -0.09037 -0.26158 " pathEditMode="relative" rAng="0" ptsTypes="AA">
                                      <p:cBhvr>
                                        <p:cTn id="174" dur="3652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7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8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9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0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182" dur="3444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8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85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6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87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8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190" dur="2714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9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3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94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5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96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3.7037E-7 C 0.07604 -0.05301 0.06667 -0.19607 0.09635 -0.33519 " pathEditMode="relative" rAng="0" ptsTypes="AA">
                                      <p:cBhvr>
                                        <p:cTn id="198" dur="3347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9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1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2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3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4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81481E-6 C 0.0332 -0.23611 0.0431 -0.23703 0.13763 -0.34768 " pathEditMode="relative" rAng="0" ptsTypes="AA">
                                      <p:cBhvr>
                                        <p:cTn id="206" dur="351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20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9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0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1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2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7.40741E-7 C 0.00143 -0.15486 -0.16406 -0.17778 -0.12565 -0.34954 " pathEditMode="relative" rAng="0" ptsTypes="AA">
                                      <p:cBhvr>
                                        <p:cTn id="214" dur="2662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2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17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8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9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0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4.81481E-6 C 0.06472 -0.13541 0.07709 -0.05138 0.13151 -0.18125 " pathEditMode="relative" rAng="0" ptsTypes="AA">
                                      <p:cBhvr>
                                        <p:cTn id="222" dur="2229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25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26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27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8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230" dur="3846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3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3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3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238" dur="3444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4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C 0.07122 -0.04398 0.06237 -0.16273 0.0901 -0.27847 " pathEditMode="relative" rAng="0" ptsTypes="AA">
                                      <p:cBhvr>
                                        <p:cTn id="246" dur="2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2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44444E-6 C -0.01133 -0.10579 -0.06198 -0.1845 -0.00769 -0.31459 " pathEditMode="relative" rAng="0" ptsTypes="AA">
                                      <p:cBhvr>
                                        <p:cTn id="254" dur="2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7.40741E-7 C 0.06472 -0.13542 0.07709 -0.05139 0.13151 -0.18125 " pathEditMode="relative" rAng="0" ptsTypes="AA">
                                      <p:cBhvr>
                                        <p:cTn id="262" dur="2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2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6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6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270" dur="2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7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7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7 0.16263 -0.03727 " pathEditMode="relative" rAng="0" ptsTypes="AA">
                                      <p:cBhvr>
                                        <p:cTn id="278" dur="2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 C 0.00378 -0.22477 0.15391 -0.14306 0.13373 -0.2912 " pathEditMode="relative" rAng="0" ptsTypes="AA">
                                      <p:cBhvr>
                                        <p:cTn id="286" dur="2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2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C 0.03229 -0.19768 0.04193 -0.19838 0.13359 -0.2912 " pathEditMode="relative" rAng="0" ptsTypes="AA">
                                      <p:cBhvr>
                                        <p:cTn id="294" dur="2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9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C 0.10703 -0.07315 0.10599 -0.1625 0.13359 -0.2912 " pathEditMode="relative" rAng="0" ptsTypes="AA">
                                      <p:cBhvr>
                                        <p:cTn id="302" dur="2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3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0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0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0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022E-16 C 0.00104 -0.11574 -0.11797 -0.13287 -0.09037 -0.26157 " pathEditMode="relative" rAng="0" ptsTypes="AA">
                                      <p:cBhvr>
                                        <p:cTn id="310" dur="2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3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3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14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15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16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C 0.07122 -0.04399 0.06237 -0.16274 0.0901 -0.27848 " pathEditMode="relative" rAng="0" ptsTypes="AA">
                                      <p:cBhvr>
                                        <p:cTn id="318" dur="2714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3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2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11111E-6 C -0.01133 -0.10555 -0.06198 -0.18449 -0.00769 -0.31458 " pathEditMode="relative" rAng="0" ptsTypes="AA">
                                      <p:cBhvr>
                                        <p:cTn id="326" dur="3409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3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9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0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1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2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1 -0.13542 0.07721 -0.05139 0.13164 -0.18125 " pathEditMode="relative" rAng="0" ptsTypes="AA">
                                      <p:cBhvr>
                                        <p:cTn id="334" dur="306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3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7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8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9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0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C -0.0401 -0.14375 -0.07304 -0.07477 -0.10898 -0.21713 " pathEditMode="relative" rAng="0" ptsTypes="AA">
                                      <p:cBhvr>
                                        <p:cTn id="342" dur="3515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3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45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6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47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8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7.40741E-7 C 0.08372 -0.1206 0.14375 -0.01111 0.1983 -0.14097 " pathEditMode="relative" rAng="0" ptsTypes="AA">
                                      <p:cBhvr>
                                        <p:cTn id="350" dur="2924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3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54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5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56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7 " pathEditMode="relative" rAng="0" ptsTypes="AA">
                                      <p:cBhvr>
                                        <p:cTn id="358" dur="2415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1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2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3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4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C -0.04024 -0.14422 0.01732 -0.1956 -0.00299 -0.34422 " pathEditMode="relative" rAng="0" ptsTypes="AA">
                                      <p:cBhvr>
                                        <p:cTn id="366" dur="2191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36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9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0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1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2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59259E-6 C 0.00377 -0.22477 0.15404 -0.14305 0.13372 -0.2912 " pathEditMode="relative" rAng="0" ptsTypes="AA">
                                      <p:cBhvr>
                                        <p:cTn id="374" dur="234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37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77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8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9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0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07407E-6 C 0.07604 -0.05301 0.06667 -0.19607 0.09636 -0.33519 " pathEditMode="relative" rAng="0" ptsTypes="AA">
                                      <p:cBhvr>
                                        <p:cTn id="382" dur="3347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38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85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86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87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8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C 0.06432 -0.17315 0.07669 -0.06574 0.13086 -0.23171 " pathEditMode="relative" rAng="0" ptsTypes="AA">
                                      <p:cBhvr>
                                        <p:cTn id="390" dur="218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39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3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94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95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96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C -0.01472 -0.12338 -0.08021 -0.21551 -0.01003 -0.36713 " pathEditMode="relative" rAng="0" ptsTypes="AA">
                                      <p:cBhvr>
                                        <p:cTn id="398" dur="2645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39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1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2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3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04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6 C 0.00286 -0.24885 0.12018 -0.15834 0.10443 -0.32223 " pathEditMode="relative" rAng="0" ptsTypes="AA">
                                      <p:cBhvr>
                                        <p:cTn id="406" dur="2595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40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9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0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1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2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48148E-6 C -0.04479 -0.16551 -0.08151 -0.08634 -0.12149 -0.25023 " pathEditMode="relative" rAng="0" ptsTypes="AA">
                                      <p:cBhvr>
                                        <p:cTn id="414" dur="2961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41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7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8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9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0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96296E-6 C 0.10482 -0.20694 0.17995 -0.01921 0.24831 -0.2419 " pathEditMode="relative" rAng="0" ptsTypes="AA">
                                      <p:cBhvr>
                                        <p:cTn id="422" dur="2965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42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25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6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27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8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07407E-6 C 0.0332 -0.23612 0.0431 -0.23704 0.13763 -0.34769 " pathEditMode="relative" rAng="0" ptsTypes="AA">
                                      <p:cBhvr>
                                        <p:cTn id="430" dur="351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3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3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3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5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36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3.33333E-6 C 0.00143 -0.15486 -0.16407 -0.17777 -0.12566 -0.34953 " pathEditMode="relative" rAng="0" ptsTypes="AA">
                                      <p:cBhvr>
                                        <p:cTn id="438" dur="2662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43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1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2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3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4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07407E-6 C 0.07122 -0.04398 0.06237 -0.16273 0.0901 -0.27847 " pathEditMode="relative" rAng="0" ptsTypes="AA">
                                      <p:cBhvr>
                                        <p:cTn id="446" dur="282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4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9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0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1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2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C 0.00378 -0.22477 0.15404 -0.14283 0.13372 -0.29121 " pathEditMode="relative" rAng="0" ptsTypes="AA">
                                      <p:cBhvr>
                                        <p:cTn id="454" dur="2298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5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57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8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9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0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462" dur="3846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46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65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66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67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8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C 0.00104 -0.11574 -0.11797 -0.13287 -0.09036 -0.26158 " pathEditMode="relative" rAng="0" ptsTypes="AA">
                                      <p:cBhvr>
                                        <p:cTn id="470" dur="3652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47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7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7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7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6 C 0.1069 -0.07314 0.10586 -0.1625 0.13359 -0.2912 " pathEditMode="relative" rAng="0" ptsTypes="AA">
                                      <p:cBhvr>
                                        <p:cTn id="478" dur="3444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7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1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2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3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84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7037E-6 C 0.07605 -0.05301 0.06667 -0.19606 0.09636 -0.33518 " pathEditMode="relative" rAng="0" ptsTypes="AA">
                                      <p:cBhvr>
                                        <p:cTn id="486" dur="3347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48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0.03321 -0.23612 0.0431 -0.23704 0.13763 -0.34769 " pathEditMode="relative" rAng="0" ptsTypes="AA">
                                      <p:cBhvr>
                                        <p:cTn id="494" dur="351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49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33333E-6 C 0.00144 -0.15486 -0.16406 -0.17778 -0.12565 -0.34954 " pathEditMode="relative" rAng="0" ptsTypes="AA">
                                      <p:cBhvr>
                                        <p:cTn id="502" dur="2662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50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05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6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07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8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2 -0.13542 0.07709 -0.05139 0.13152 -0.18125 " pathEditMode="relative" rAng="0" ptsTypes="AA">
                                      <p:cBhvr>
                                        <p:cTn id="510" dur="2229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3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14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5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16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4 C 0.09908 -0.05741 0.07317 0.02847 0.16263 -0.03727 " pathEditMode="relative" rAng="0" ptsTypes="AA">
                                      <p:cBhvr>
                                        <p:cTn id="518" dur="3846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1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7037E-7 C 0.07122 -0.04398 0.06237 -0.16273 0.0901 -0.27847 " pathEditMode="relative" rAng="0" ptsTypes="AA">
                                      <p:cBhvr>
                                        <p:cTn id="526" dur="23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52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08 -0.05139 0.13151 -0.18125 " pathEditMode="relative" rAng="0" ptsTypes="AA">
                                      <p:cBhvr>
                                        <p:cTn id="534" dur="2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3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3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542" dur="23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4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4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4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C 0.00378 -0.22477 0.15391 -0.14306 0.13372 -0.2912 " pathEditMode="relative" rAng="0" ptsTypes="AA">
                                      <p:cBhvr>
                                        <p:cTn id="550" dur="23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5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5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5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7037E-7 C 0.03229 -0.19768 0.04193 -0.19838 0.13359 -0.2912 " pathEditMode="relative" rAng="0" ptsTypes="AA">
                                      <p:cBhvr>
                                        <p:cTn id="558" dur="2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6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6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3.33333E-6 C 0.00104 -0.11574 -0.11797 -0.13287 -0.09037 -0.26158 " pathEditMode="relative" rAng="0" ptsTypes="AA">
                                      <p:cBhvr>
                                        <p:cTn id="566" dur="23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567" presetID="6" presetClass="emph" presetSubtype="0" repeatCount="indefinite" decel="10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8" dur="1250" fill="hold"/>
                                        <p:tgtEl>
                                          <p:spTgt spid="1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69" presetID="35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96 1.48148E-6 " pathEditMode="relative" rAng="0" ptsTypes="AA">
                                      <p:cBhvr>
                                        <p:cTn id="570" dur="7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92" y="0"/>
                                    </p:animMotion>
                                  </p:childTnLst>
                                </p:cTn>
                              </p:par>
                              <p:par>
                                <p:cTn id="571" presetID="35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19518 1.48148E-6 " pathEditMode="relative" rAng="0" ptsTypes="AA">
                                      <p:cBhvr>
                                        <p:cTn id="572" dur="7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53" y="0"/>
                                    </p:animMotion>
                                  </p:childTnLst>
                                </p:cTn>
                              </p:par>
                              <p:par>
                                <p:cTn id="5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5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6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8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4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8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6" grpId="0" animBg="1"/>
      <p:bldP spid="106" grpId="1" animBg="1"/>
      <p:bldP spid="108" grpId="0" animBg="1"/>
      <p:bldP spid="108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8" grpId="0" animBg="1"/>
      <p:bldP spid="118" grpId="1" animBg="1"/>
      <p:bldP spid="105" grpId="0"/>
      <p:bldP spid="120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01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633895" y="3419226"/>
            <a:ext cx="3158554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en-AU" altLang="zh-CN" sz="2800" b="1" dirty="0"/>
              <a:t>C#</a:t>
            </a:r>
            <a:r>
              <a:rPr lang="zh-CN" altLang="zh-CN" sz="2800" b="1" dirty="0"/>
              <a:t>引用</a:t>
            </a:r>
            <a:r>
              <a:rPr lang="en-AU" altLang="zh-CN" sz="2800" b="1" dirty="0"/>
              <a:t>MySQL</a:t>
            </a:r>
            <a:r>
              <a:rPr lang="zh-CN" altLang="zh-CN" sz="2800" b="1" dirty="0"/>
              <a:t>库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C#</a:t>
            </a:r>
            <a:r>
              <a:rPr lang="zh-CN" altLang="zh-CN" sz="2800" b="1" dirty="0"/>
              <a:t>引用</a:t>
            </a:r>
            <a:r>
              <a:rPr lang="en-AU" altLang="zh-CN" sz="2800" b="1" dirty="0"/>
              <a:t>MySQL</a:t>
            </a:r>
            <a:r>
              <a:rPr lang="zh-CN" altLang="zh-CN" sz="2800" b="1" dirty="0"/>
              <a:t>库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78195" y="1297172"/>
            <a:ext cx="101753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）安装</a:t>
            </a:r>
            <a:r>
              <a:rPr lang="en-US" altLang="zh-CN" dirty="0"/>
              <a:t>MySQL</a:t>
            </a:r>
            <a:r>
              <a:rPr lang="zh-CN" altLang="zh-CN" dirty="0"/>
              <a:t>数据库，本书选用当前的最新版本</a:t>
            </a:r>
            <a:r>
              <a:rPr lang="en-US" altLang="zh-CN" dirty="0"/>
              <a:t>MySQL 5.7</a:t>
            </a:r>
            <a:r>
              <a:rPr lang="zh-CN" altLang="zh-CN" dirty="0"/>
              <a:t>，从官网下载安装包文件名为</a:t>
            </a:r>
            <a:r>
              <a:rPr lang="en-US" altLang="zh-CN" dirty="0"/>
              <a:t>mysql-installer-community-5.7.17.0</a:t>
            </a:r>
            <a:r>
              <a:rPr lang="zh-CN" altLang="zh-CN" dirty="0"/>
              <a:t>，双击启动安装向导，在向导的“</a:t>
            </a:r>
            <a:r>
              <a:rPr lang="en-US" altLang="zh-CN" dirty="0"/>
              <a:t>Select Products and Features</a:t>
            </a:r>
            <a:r>
              <a:rPr lang="zh-CN" altLang="zh-CN" dirty="0"/>
              <a:t>”页，于“</a:t>
            </a:r>
            <a:r>
              <a:rPr lang="en-US" altLang="zh-CN" dirty="0"/>
              <a:t>Available Products</a:t>
            </a:r>
            <a:r>
              <a:rPr lang="zh-CN" altLang="zh-CN" dirty="0"/>
              <a:t>”树状列表中展开“</a:t>
            </a:r>
            <a:r>
              <a:rPr lang="en-US" altLang="zh-CN" dirty="0"/>
              <a:t>MySQL Connectors</a:t>
            </a:r>
            <a:r>
              <a:rPr lang="zh-CN" altLang="zh-CN" dirty="0"/>
              <a:t>”→“</a:t>
            </a:r>
            <a:r>
              <a:rPr lang="en-US" altLang="zh-CN" dirty="0"/>
              <a:t>Connector/NET</a:t>
            </a:r>
            <a:r>
              <a:rPr lang="zh-CN" altLang="zh-CN" dirty="0"/>
              <a:t>”→“</a:t>
            </a:r>
            <a:r>
              <a:rPr lang="en-US" altLang="zh-CN" dirty="0"/>
              <a:t>Connector/NET 6.9</a:t>
            </a:r>
            <a:r>
              <a:rPr lang="zh-CN" altLang="zh-CN" dirty="0"/>
              <a:t>”，选中“</a:t>
            </a:r>
            <a:r>
              <a:rPr lang="en-US" altLang="zh-CN" dirty="0"/>
              <a:t>Connector/NET 6.9.9 - X86</a:t>
            </a:r>
            <a:r>
              <a:rPr lang="zh-CN" altLang="zh-CN" dirty="0"/>
              <a:t>”项，单击 </a:t>
            </a:r>
            <a:r>
              <a:rPr lang="en-US" altLang="zh-CN" dirty="0"/>
              <a:t> </a:t>
            </a:r>
            <a:r>
              <a:rPr lang="zh-CN" altLang="zh-CN" dirty="0"/>
              <a:t>按钮将该项移至右边的“</a:t>
            </a:r>
            <a:r>
              <a:rPr lang="en-US" altLang="zh-CN" dirty="0"/>
              <a:t>Products/Features To Be Installed</a:t>
            </a:r>
            <a:r>
              <a:rPr lang="zh-CN" altLang="zh-CN" dirty="0"/>
              <a:t>”（将要安装的组件）树状列表中，如图</a:t>
            </a:r>
            <a:r>
              <a:rPr lang="en-US" altLang="zh-CN" dirty="0"/>
              <a:t>9.26</a:t>
            </a:r>
            <a:r>
              <a:rPr lang="zh-CN" altLang="zh-CN" dirty="0"/>
              <a:t>所示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2519916" y="3168503"/>
          <a:ext cx="7644810" cy="28647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0" name="Visio" r:id="rId1" imgW="6196330" imgH="2315845" progId="Visio.Drawing.11">
                  <p:embed/>
                </p:oleObj>
              </mc:Choice>
              <mc:Fallback>
                <p:oleObj name="Visio" r:id="rId1" imgW="6196330" imgH="2315845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9916" y="3168503"/>
                        <a:ext cx="7644810" cy="28647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C#</a:t>
            </a:r>
            <a:r>
              <a:rPr lang="zh-CN" altLang="zh-CN" sz="2800" b="1" dirty="0"/>
              <a:t>引用</a:t>
            </a:r>
            <a:r>
              <a:rPr lang="en-AU" altLang="zh-CN" sz="2800" b="1" dirty="0"/>
              <a:t>MySQL</a:t>
            </a:r>
            <a:r>
              <a:rPr lang="zh-CN" altLang="zh-CN" sz="2800" b="1" dirty="0"/>
              <a:t>库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10093" y="1446028"/>
            <a:ext cx="98138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）在“解决方案资源管理器”中展开项目树视图，右击“引用”节点，从弹出菜单中选择【添加引用】，打开【引用管理器】对话框，如图</a:t>
            </a:r>
            <a:r>
              <a:rPr lang="en-US" altLang="zh-CN" dirty="0"/>
              <a:t>9.27</a:t>
            </a:r>
            <a:r>
              <a:rPr lang="zh-CN" altLang="zh-CN" dirty="0"/>
              <a:t>所示。</a:t>
            </a:r>
            <a:endParaRPr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2360427" y="2243470"/>
          <a:ext cx="7070651" cy="3268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4" name="Visio" r:id="rId1" imgW="13855700" imgH="6426200" progId="Visio.Drawing.11">
                  <p:embed/>
                </p:oleObj>
              </mc:Choice>
              <mc:Fallback>
                <p:oleObj name="Visio" r:id="rId1" imgW="13855700" imgH="64262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0427" y="2243470"/>
                        <a:ext cx="7070651" cy="326850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C#</a:t>
            </a:r>
            <a:r>
              <a:rPr lang="zh-CN" altLang="zh-CN" sz="2800" b="1" dirty="0"/>
              <a:t>引用</a:t>
            </a:r>
            <a:r>
              <a:rPr lang="en-AU" altLang="zh-CN" sz="2800" b="1" dirty="0"/>
              <a:t>MySQL</a:t>
            </a:r>
            <a:r>
              <a:rPr lang="zh-CN" altLang="zh-CN" sz="2800" b="1" dirty="0"/>
              <a:t>库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56930" y="1158949"/>
            <a:ext cx="101966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）在【引用管理器】对话框中，单击底部的【浏览】按钮，弹出【选择要引用的文件】对话框，定位到</a:t>
            </a:r>
            <a:r>
              <a:rPr lang="en-US" altLang="zh-CN" dirty="0"/>
              <a:t>MySQL</a:t>
            </a:r>
            <a:r>
              <a:rPr lang="zh-CN" altLang="zh-CN" dirty="0"/>
              <a:t>的安装目录“</a:t>
            </a:r>
            <a:r>
              <a:rPr lang="en-US" altLang="zh-CN" dirty="0"/>
              <a:t>C:\Program Files\MySQL\Connector.NET 6.9\Assemblies\v4.5</a:t>
            </a:r>
            <a:r>
              <a:rPr lang="zh-CN" altLang="zh-CN" dirty="0"/>
              <a:t>”下，选中其中的</a:t>
            </a:r>
            <a:r>
              <a:rPr lang="en-US" altLang="zh-CN" dirty="0"/>
              <a:t>MySql.Data.dll</a:t>
            </a:r>
            <a:r>
              <a:rPr lang="zh-CN" altLang="zh-CN" dirty="0"/>
              <a:t>文件，单击【添加】按钮，回到【引用管理器】对话框，勾选刚添加的“</a:t>
            </a:r>
            <a:r>
              <a:rPr lang="en-US" altLang="zh-CN" dirty="0"/>
              <a:t>MySql.Data.dll</a:t>
            </a:r>
            <a:r>
              <a:rPr lang="zh-CN" altLang="zh-CN" dirty="0"/>
              <a:t>”条目，单击【确定】按钮，此时可以看到项目树视图的“引用”节点下多了“</a:t>
            </a:r>
            <a:r>
              <a:rPr lang="en-US" altLang="zh-CN" dirty="0" err="1"/>
              <a:t>MySql.Data</a:t>
            </a:r>
            <a:r>
              <a:rPr lang="zh-CN" altLang="zh-CN" dirty="0"/>
              <a:t>”一项，如图</a:t>
            </a:r>
            <a:r>
              <a:rPr lang="en-US" altLang="zh-CN" dirty="0"/>
              <a:t>9.28</a:t>
            </a:r>
            <a:r>
              <a:rPr lang="zh-CN" altLang="zh-CN" dirty="0"/>
              <a:t>所</a:t>
            </a:r>
            <a:r>
              <a:rPr lang="zh-CN" altLang="zh-CN" dirty="0" smtClean="0"/>
              <a:t>示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2977116" y="2636277"/>
          <a:ext cx="6496493" cy="30257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9" name="Visio" r:id="rId1" imgW="15189200" imgH="7061200" progId="Visio.Drawing.11">
                  <p:embed/>
                </p:oleObj>
              </mc:Choice>
              <mc:Fallback>
                <p:oleObj name="Visio" r:id="rId1" imgW="15189200" imgH="70612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7116" y="2636277"/>
                        <a:ext cx="6496493" cy="302576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1624858" y="5778520"/>
            <a:ext cx="87435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此后，只须在项目中源文件的开头声明中引入</a:t>
            </a:r>
            <a:r>
              <a:rPr lang="en-US" altLang="zh-CN" dirty="0"/>
              <a:t>MySQL</a:t>
            </a:r>
            <a:r>
              <a:rPr lang="zh-CN" altLang="zh-CN" dirty="0"/>
              <a:t>驱动的命名空间：</a:t>
            </a:r>
            <a:endParaRPr lang="zh-CN" altLang="zh-CN" dirty="0"/>
          </a:p>
        </p:txBody>
      </p:sp>
      <p:sp>
        <p:nvSpPr>
          <p:cNvPr id="7" name="圆角矩形 6"/>
          <p:cNvSpPr/>
          <p:nvPr/>
        </p:nvSpPr>
        <p:spPr>
          <a:xfrm>
            <a:off x="1742116" y="6146448"/>
            <a:ext cx="8626249" cy="408623"/>
          </a:xfrm>
          <a:prstGeom prst="roundRect">
            <a:avLst/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dirty="0"/>
              <a:t>using </a:t>
            </a:r>
            <a:r>
              <a:rPr lang="en-AU" altLang="zh-CN" dirty="0" err="1"/>
              <a:t>MySql.Data.MySqlClient</a:t>
            </a:r>
            <a:r>
              <a:rPr lang="en-AU" altLang="zh-CN" dirty="0"/>
              <a:t>;</a:t>
            </a:r>
            <a:endParaRPr lang="zh-CN" altLang="zh-CN" dirty="0"/>
          </a:p>
        </p:txBody>
      </p:sp>
    </p:spTree>
  </p:cSld>
  <p:clrMapOvr>
    <a:masterClrMapping/>
  </p:clrMapOvr>
  <p:transition spd="slow" advClick="0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02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548831" y="3419226"/>
            <a:ext cx="3383054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en-AU" altLang="zh-CN" sz="2800" b="1" dirty="0" err="1"/>
              <a:t>DataGridView</a:t>
            </a:r>
            <a:r>
              <a:rPr lang="zh-CN" altLang="zh-CN" sz="2800" b="1" dirty="0"/>
              <a:t>设置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 err="1"/>
              <a:t>DataGridView</a:t>
            </a:r>
            <a:r>
              <a:rPr lang="zh-CN" altLang="zh-CN" sz="2800" b="1" dirty="0"/>
              <a:t>设置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212112" y="1190847"/>
            <a:ext cx="96968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</a:t>
            </a:r>
            <a:r>
              <a:rPr lang="en-US" altLang="zh-CN" dirty="0" err="1"/>
              <a:t>AutoSizeColumnsMode</a:t>
            </a:r>
            <a:r>
              <a:rPr lang="zh-CN" altLang="zh-CN" dirty="0"/>
              <a:t>属性：确定可见列的自动调整大小模式。这个属性的作用在于，让表格每一列的宽度能自动适应单元格的数据内容。一般设为“</a:t>
            </a:r>
            <a:r>
              <a:rPr lang="en-US" altLang="zh-CN" dirty="0" err="1"/>
              <a:t>DisplayedCells</a:t>
            </a:r>
            <a:r>
              <a:rPr lang="zh-CN" altLang="zh-CN" dirty="0"/>
              <a:t>”。</a:t>
            </a:r>
            <a:endParaRPr lang="zh-CN" altLang="zh-CN" dirty="0"/>
          </a:p>
          <a:p>
            <a:pPr indent="446405"/>
            <a:r>
              <a:rPr lang="zh-CN" altLang="zh-CN" dirty="0" smtClean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</a:t>
            </a:r>
            <a:r>
              <a:rPr lang="en-US" altLang="zh-CN" dirty="0" err="1"/>
              <a:t>RowHeadersVisible</a:t>
            </a:r>
            <a:r>
              <a:rPr lang="zh-CN" altLang="zh-CN" dirty="0"/>
              <a:t>属性：指示是否显示包含行标题的列。所谓“包含行标题的列”指的是</a:t>
            </a:r>
            <a:r>
              <a:rPr lang="en-US" altLang="zh-CN" dirty="0" err="1"/>
              <a:t>DataGridView</a:t>
            </a:r>
            <a:r>
              <a:rPr lang="zh-CN" altLang="zh-CN" dirty="0"/>
              <a:t>表格数据列前多出的一空白列，如图</a:t>
            </a:r>
            <a:r>
              <a:rPr lang="en-US" altLang="zh-CN" dirty="0"/>
              <a:t>9.29</a:t>
            </a:r>
            <a:r>
              <a:rPr lang="zh-CN" altLang="zh-CN" dirty="0"/>
              <a:t>所</a:t>
            </a:r>
            <a:r>
              <a:rPr lang="zh-CN" altLang="zh-CN" dirty="0" smtClean="0"/>
              <a:t>示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1860697" y="2800965"/>
          <a:ext cx="3358618" cy="13563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2" name="Visio" r:id="rId1" imgW="4470400" imgH="1803400" progId="Visio.Drawing.11">
                  <p:embed/>
                </p:oleObj>
              </mc:Choice>
              <mc:Fallback>
                <p:oleObj name="Visio" r:id="rId1" imgW="4470400" imgH="18034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60697" y="2800965"/>
                        <a:ext cx="3358618" cy="135636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624624" y="2530549"/>
            <a:ext cx="52099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 latinLnBrk="1"/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</a:t>
            </a:r>
            <a:r>
              <a:rPr lang="en-US" altLang="zh-CN" dirty="0" err="1"/>
              <a:t>SelectionMode</a:t>
            </a:r>
            <a:r>
              <a:rPr lang="zh-CN" altLang="zh-CN" dirty="0"/>
              <a:t>属性：指示如何选择</a:t>
            </a:r>
            <a:r>
              <a:rPr lang="en-US" altLang="zh-CN" dirty="0" err="1"/>
              <a:t>DataGridView</a:t>
            </a:r>
            <a:r>
              <a:rPr lang="zh-CN" altLang="zh-CN" dirty="0"/>
              <a:t>的单元格。通常情况下，设定选择表格内容的方式为整行选择，这样更便于用户选中、查看表格数据，故一般设为“</a:t>
            </a:r>
            <a:r>
              <a:rPr lang="en-US" altLang="zh-CN" dirty="0" err="1"/>
              <a:t>FullRowSelect</a:t>
            </a:r>
            <a:r>
              <a:rPr lang="zh-CN" altLang="zh-CN" dirty="0"/>
              <a:t>”。</a:t>
            </a:r>
            <a:endParaRPr lang="zh-CN" altLang="zh-CN" dirty="0"/>
          </a:p>
          <a:p>
            <a:pPr indent="446405"/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</a:t>
            </a:r>
            <a:r>
              <a:rPr lang="en-US" altLang="zh-CN" dirty="0" err="1"/>
              <a:t>ReadOnly</a:t>
            </a:r>
            <a:r>
              <a:rPr lang="zh-CN" altLang="zh-CN" dirty="0"/>
              <a:t>属性：指示用户是否可以编辑</a:t>
            </a:r>
            <a:r>
              <a:rPr lang="en-US" altLang="zh-CN" dirty="0" err="1"/>
              <a:t>DataGridView</a:t>
            </a:r>
            <a:r>
              <a:rPr lang="zh-CN" altLang="zh-CN" dirty="0"/>
              <a:t>控件的单元格。为防止用户恶意篡改数据，通常设置表格内容为只读，不可更改。即将</a:t>
            </a:r>
            <a:r>
              <a:rPr lang="en-US" altLang="zh-CN" dirty="0" err="1"/>
              <a:t>ReadOnly</a:t>
            </a:r>
            <a:r>
              <a:rPr lang="zh-CN" altLang="zh-CN" dirty="0"/>
              <a:t>属性值设为“</a:t>
            </a:r>
            <a:r>
              <a:rPr lang="en-US" altLang="zh-CN" dirty="0"/>
              <a:t>True</a:t>
            </a:r>
            <a:r>
              <a:rPr lang="zh-CN" altLang="zh-CN" dirty="0"/>
              <a:t>”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 err="1"/>
              <a:t>DataGridView</a:t>
            </a:r>
            <a:r>
              <a:rPr lang="zh-CN" altLang="zh-CN" sz="2800" b="1" dirty="0"/>
              <a:t>设置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084521" y="1360967"/>
            <a:ext cx="99201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（</a:t>
            </a:r>
            <a:r>
              <a:rPr lang="en-US" altLang="zh-CN" dirty="0"/>
              <a:t>5</a:t>
            </a:r>
            <a:r>
              <a:rPr lang="zh-CN" altLang="zh-CN" dirty="0"/>
              <a:t>）</a:t>
            </a:r>
            <a:r>
              <a:rPr lang="en-US" altLang="zh-CN" dirty="0" err="1"/>
              <a:t>ColumnHeadersDefaultCellStyle</a:t>
            </a:r>
            <a:r>
              <a:rPr lang="zh-CN" altLang="zh-CN" dirty="0"/>
              <a:t>属性：这是一个复合属性，用于设置</a:t>
            </a:r>
            <a:r>
              <a:rPr lang="en-US" altLang="zh-CN" dirty="0" err="1"/>
              <a:t>DataGridView</a:t>
            </a:r>
            <a:r>
              <a:rPr lang="zh-CN" altLang="zh-CN" dirty="0"/>
              <a:t>默认的列标题样式。最常用的功能是设定表格的列标题文字居中显示，操作方法为：在属性窗口中，单击该属性右边的 </a:t>
            </a:r>
            <a:r>
              <a:rPr lang="en-US" altLang="zh-CN" dirty="0"/>
              <a:t> </a:t>
            </a:r>
            <a:r>
              <a:rPr lang="zh-CN" altLang="zh-CN" dirty="0"/>
              <a:t>按钮，弹出【</a:t>
            </a:r>
            <a:r>
              <a:rPr lang="en-US" altLang="zh-CN" dirty="0" err="1"/>
              <a:t>CellStyle</a:t>
            </a:r>
            <a:r>
              <a:rPr lang="zh-CN" altLang="zh-CN" dirty="0"/>
              <a:t>生成器】对话框，在下拉列表中将布局</a:t>
            </a:r>
            <a:r>
              <a:rPr lang="en-US" altLang="zh-CN" dirty="0"/>
              <a:t>Alignment</a:t>
            </a:r>
            <a:r>
              <a:rPr lang="zh-CN" altLang="zh-CN" dirty="0"/>
              <a:t>值设为“</a:t>
            </a:r>
            <a:r>
              <a:rPr lang="en-US" altLang="zh-CN" dirty="0" err="1"/>
              <a:t>MiddleCenter</a:t>
            </a:r>
            <a:r>
              <a:rPr lang="zh-CN" altLang="zh-CN" dirty="0"/>
              <a:t>”，如图</a:t>
            </a:r>
            <a:r>
              <a:rPr lang="en-US" altLang="zh-CN" dirty="0"/>
              <a:t>9.30</a:t>
            </a:r>
            <a:r>
              <a:rPr lang="zh-CN" altLang="zh-CN" dirty="0"/>
              <a:t>所示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143850" y="2711302"/>
          <a:ext cx="5473553" cy="33113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6" name="Visio" r:id="rId1" imgW="9677400" imgH="5854700" progId="Visio.Drawing.11">
                  <p:embed/>
                </p:oleObj>
              </mc:Choice>
              <mc:Fallback>
                <p:oleObj name="Visio" r:id="rId1" imgW="9677400" imgH="58547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43850" y="2711302"/>
                        <a:ext cx="5473553" cy="331134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02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5256599" y="3397965"/>
            <a:ext cx="1984182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en-US" altLang="zh-CN" sz="2800" b="1" dirty="0"/>
              <a:t>SQL</a:t>
            </a:r>
            <a:r>
              <a:rPr lang="zh-CN" altLang="zh-CN" sz="2800" b="1" dirty="0"/>
              <a:t>语言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 err="1"/>
              <a:t>DataGridView</a:t>
            </a:r>
            <a:r>
              <a:rPr lang="zh-CN" altLang="zh-CN" sz="2800" b="1" dirty="0"/>
              <a:t>设置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78195" y="1297172"/>
            <a:ext cx="9941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按照上述各属性所给出的建议重新设置</a:t>
            </a:r>
            <a:r>
              <a:rPr lang="en-US" altLang="zh-CN" dirty="0" err="1"/>
              <a:t>DataGridView</a:t>
            </a:r>
            <a:r>
              <a:rPr lang="zh-CN" altLang="zh-CN" dirty="0"/>
              <a:t>，执行后显示效果与未设置时比较，如图</a:t>
            </a:r>
            <a:r>
              <a:rPr lang="en-US" altLang="zh-CN" dirty="0"/>
              <a:t>9.31</a:t>
            </a:r>
            <a:r>
              <a:rPr lang="zh-CN" altLang="zh-CN" dirty="0"/>
              <a:t>所示，可见经过这样简单的设置后其显示效果的确要美观些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1993098" y="2137144"/>
          <a:ext cx="7775058" cy="16586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10" name="Visio" r:id="rId1" imgW="10375900" imgH="2235200" progId="Visio.Drawing.11">
                  <p:embed/>
                </p:oleObj>
              </mc:Choice>
              <mc:Fallback>
                <p:oleObj name="Visio" r:id="rId1" imgW="10375900" imgH="223520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3098" y="2137144"/>
                        <a:ext cx="7775058" cy="165867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ferris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"/>
          <p:cNvSpPr/>
          <p:nvPr/>
        </p:nvSpPr>
        <p:spPr>
          <a:xfrm>
            <a:off x="0" y="1"/>
            <a:ext cx="12192000" cy="3231397"/>
          </a:xfrm>
          <a:prstGeom prst="rect">
            <a:avLst/>
          </a:prstGeom>
          <a:blipFill>
            <a:blip r:embed="rId1"/>
            <a:srcRect/>
            <a:stretch>
              <a:fillRect t="-38429" b="-38429"/>
            </a:stretch>
          </a:blipFill>
          <a:ln w="12700" cap="flat" cmpd="sng" algn="ctr">
            <a:solidFill>
              <a:srgbClr val="D1DADD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Freeform: Shape 4"/>
          <p:cNvSpPr/>
          <p:nvPr/>
        </p:nvSpPr>
        <p:spPr bwMode="auto">
          <a:xfrm>
            <a:off x="0" y="903767"/>
            <a:ext cx="12192000" cy="5954233"/>
          </a:xfrm>
          <a:custGeom>
            <a:avLst/>
            <a:gdLst>
              <a:gd name="connsiteX0" fmla="*/ 12177144 w 12192000"/>
              <a:gd name="connsiteY0" fmla="*/ 0 h 5301208"/>
              <a:gd name="connsiteX1" fmla="*/ 12192000 w 12192000"/>
              <a:gd name="connsiteY1" fmla="*/ 0 h 5301208"/>
              <a:gd name="connsiteX2" fmla="*/ 12192000 w 12192000"/>
              <a:gd name="connsiteY2" fmla="*/ 5301208 h 5301208"/>
              <a:gd name="connsiteX3" fmla="*/ 0 w 12192000"/>
              <a:gd name="connsiteY3" fmla="*/ 5301208 h 5301208"/>
              <a:gd name="connsiteX4" fmla="*/ 0 w 12192000"/>
              <a:gd name="connsiteY4" fmla="*/ 4518 h 5301208"/>
              <a:gd name="connsiteX5" fmla="*/ 6081332 w 12192000"/>
              <a:gd name="connsiteY5" fmla="*/ 1901944 h 530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301208">
                <a:moveTo>
                  <a:pt x="12177144" y="0"/>
                </a:moveTo>
                <a:lnTo>
                  <a:pt x="12192000" y="0"/>
                </a:lnTo>
                <a:lnTo>
                  <a:pt x="12192000" y="5301208"/>
                </a:lnTo>
                <a:lnTo>
                  <a:pt x="0" y="5301208"/>
                </a:lnTo>
                <a:lnTo>
                  <a:pt x="0" y="4518"/>
                </a:lnTo>
                <a:lnTo>
                  <a:pt x="6081332" y="1901944"/>
                </a:lnTo>
                <a:close/>
              </a:path>
            </a:pathLst>
          </a:custGeom>
          <a:solidFill>
            <a:srgbClr val="EDD0D0"/>
          </a:solidFill>
          <a:ln w="19050">
            <a:noFill/>
            <a:round/>
          </a:ln>
        </p:spPr>
        <p:txBody>
          <a:bodyPr anchor="ctr"/>
          <a:lstStyle/>
          <a:p>
            <a:endParaRPr lang="zh-CN" altLang="zh-CN" b="1" dirty="0"/>
          </a:p>
        </p:txBody>
      </p:sp>
      <p:sp>
        <p:nvSpPr>
          <p:cNvPr id="29" name="Rectangle: Rounded Corners 5"/>
          <p:cNvSpPr/>
          <p:nvPr/>
        </p:nvSpPr>
        <p:spPr bwMode="auto">
          <a:xfrm>
            <a:off x="5368764" y="2404132"/>
            <a:ext cx="1476164" cy="720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</a:ln>
        </p:spPr>
        <p:txBody>
          <a:bodyPr rot="0" spcFirstLastPara="0" vert="horz" wrap="square" lIns="91440" tIns="45720" rIns="91440" bIns="45720" anchor="ctr" anchorCtr="1" forceAA="0" compatLnSpc="1">
            <a:no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>
                    <a:lumMod val="100000"/>
                  </a:schemeClr>
                </a:solidFill>
              </a:rPr>
              <a:t>03</a:t>
            </a:r>
            <a:endParaRPr lang="zh-CN" altLang="en-US" sz="4000" b="1" dirty="0">
              <a:solidFill>
                <a:schemeClr val="bg1">
                  <a:lumMod val="100000"/>
                </a:schemeClr>
              </a:solidFill>
            </a:endParaRPr>
          </a:p>
        </p:txBody>
      </p:sp>
      <p:sp>
        <p:nvSpPr>
          <p:cNvPr id="65" name="Rectangle 31"/>
          <p:cNvSpPr/>
          <p:nvPr/>
        </p:nvSpPr>
        <p:spPr>
          <a:xfrm>
            <a:off x="4101656" y="3419226"/>
            <a:ext cx="4213003" cy="482919"/>
          </a:xfrm>
          <a:prstGeom prst="rect">
            <a:avLst/>
          </a:prstGeom>
        </p:spPr>
        <p:txBody>
          <a:bodyPr wrap="square" lIns="144000" tIns="0" rIns="144000" bIns="0">
            <a:noAutofit/>
          </a:bodyPr>
          <a:lstStyle/>
          <a:p>
            <a:r>
              <a:rPr lang="en-AU" altLang="zh-CN" sz="2800" b="1" dirty="0"/>
              <a:t>MySQL</a:t>
            </a:r>
            <a:r>
              <a:rPr lang="zh-CN" altLang="zh-CN" sz="2800" b="1" dirty="0"/>
              <a:t>数据库访问示例</a:t>
            </a:r>
            <a:endParaRPr lang="zh-CN" altLang="zh-CN" sz="2800" b="1" dirty="0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MySQL</a:t>
            </a:r>
            <a:r>
              <a:rPr lang="zh-CN" altLang="zh-CN" sz="2800" b="1" dirty="0"/>
              <a:t>数据库访问示例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201479" y="1552353"/>
            <a:ext cx="9696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【例</a:t>
            </a:r>
            <a:r>
              <a:rPr lang="en-US" altLang="zh-CN" b="1" dirty="0"/>
              <a:t>9.4</a:t>
            </a:r>
            <a:r>
              <a:rPr lang="zh-CN" altLang="zh-CN" dirty="0"/>
              <a:t>】在</a:t>
            </a:r>
            <a:r>
              <a:rPr lang="en-US" altLang="zh-CN" dirty="0"/>
              <a:t>MySQL</a:t>
            </a:r>
            <a:r>
              <a:rPr lang="zh-CN" altLang="zh-CN" dirty="0"/>
              <a:t>中创建</a:t>
            </a:r>
            <a:r>
              <a:rPr lang="en-AU" altLang="zh-CN" dirty="0"/>
              <a:t>XSCJDB</a:t>
            </a:r>
            <a:r>
              <a:rPr lang="zh-CN" altLang="zh-CN" dirty="0"/>
              <a:t>数据库并建表，表结构同前</a:t>
            </a:r>
            <a:r>
              <a:rPr lang="en-US" altLang="zh-CN" dirty="0"/>
              <a:t>SQL Server</a:t>
            </a:r>
            <a:r>
              <a:rPr lang="zh-CN" altLang="zh-CN" dirty="0"/>
              <a:t>数据库中的表，并录入相同的数据（参见前表</a:t>
            </a:r>
            <a:r>
              <a:rPr lang="en-US" altLang="zh-CN" dirty="0"/>
              <a:t>9.1</a:t>
            </a:r>
            <a:r>
              <a:rPr lang="zh-CN" altLang="zh-CN" dirty="0"/>
              <a:t>～表</a:t>
            </a:r>
            <a:r>
              <a:rPr lang="en-US" altLang="zh-CN" dirty="0"/>
              <a:t>9.3</a:t>
            </a:r>
            <a:r>
              <a:rPr lang="zh-CN" altLang="zh-CN" dirty="0"/>
              <a:t>）。功能要求同【例</a:t>
            </a:r>
            <a:r>
              <a:rPr lang="en-US" altLang="zh-CN" dirty="0"/>
              <a:t>9.3</a:t>
            </a:r>
            <a:r>
              <a:rPr lang="zh-CN" altLang="zh-CN" dirty="0"/>
              <a:t>】的程序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4" name="TextBox 3"/>
          <p:cNvSpPr txBox="1"/>
          <p:nvPr/>
        </p:nvSpPr>
        <p:spPr>
          <a:xfrm>
            <a:off x="1297172" y="2166784"/>
            <a:ext cx="53481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b="1" dirty="0" smtClean="0"/>
              <a:t>开发</a:t>
            </a:r>
            <a:r>
              <a:rPr lang="zh-CN" altLang="zh-CN" b="1" dirty="0"/>
              <a:t>步骤如下。 </a:t>
            </a:r>
            <a:endParaRPr lang="en-US" altLang="zh-CN" b="1" dirty="0" smtClean="0"/>
          </a:p>
          <a:p>
            <a:pPr indent="446405"/>
            <a:r>
              <a:rPr lang="zh-CN" altLang="zh-CN" b="1" dirty="0" smtClean="0"/>
              <a:t>（</a:t>
            </a:r>
            <a:r>
              <a:rPr lang="en-US" altLang="zh-CN" b="1" dirty="0"/>
              <a:t>1</a:t>
            </a:r>
            <a:r>
              <a:rPr lang="zh-CN" altLang="zh-CN" b="1" dirty="0"/>
              <a:t>）引用</a:t>
            </a:r>
            <a:r>
              <a:rPr lang="en-US" altLang="zh-CN" b="1" dirty="0"/>
              <a:t>MySQL</a:t>
            </a:r>
            <a:r>
              <a:rPr lang="zh-CN" altLang="zh-CN" b="1" dirty="0"/>
              <a:t>库</a:t>
            </a:r>
            <a:r>
              <a:rPr lang="zh-CN" altLang="zh-CN" b="1" dirty="0" smtClean="0"/>
              <a:t>。</a:t>
            </a:r>
            <a:endParaRPr lang="en-US" altLang="zh-CN" b="1" dirty="0" smtClean="0"/>
          </a:p>
          <a:p>
            <a:pPr indent="446405"/>
            <a:r>
              <a:rPr lang="zh-CN" altLang="zh-CN" dirty="0" smtClean="0"/>
              <a:t>新建</a:t>
            </a:r>
            <a:r>
              <a:rPr lang="en-US" altLang="zh-CN" dirty="0"/>
              <a:t>C#</a:t>
            </a:r>
            <a:r>
              <a:rPr lang="zh-CN" altLang="zh-CN" dirty="0"/>
              <a:t>项目工程，安装</a:t>
            </a:r>
            <a:r>
              <a:rPr lang="en-US" altLang="zh-CN" dirty="0"/>
              <a:t>MySQL 5.7</a:t>
            </a:r>
            <a:r>
              <a:rPr lang="zh-CN" altLang="zh-CN" dirty="0"/>
              <a:t>及其驱动库，并在项目中添加引用该库，具体操作详见</a:t>
            </a:r>
            <a:r>
              <a:rPr lang="en-US" altLang="zh-CN" dirty="0"/>
              <a:t>9.6.1</a:t>
            </a:r>
            <a:r>
              <a:rPr lang="zh-CN" altLang="zh-CN" dirty="0"/>
              <a:t>节。</a:t>
            </a:r>
            <a:endParaRPr lang="zh-CN" altLang="zh-CN" dirty="0"/>
          </a:p>
          <a:p>
            <a:pPr indent="446405" latinLnBrk="1"/>
            <a:r>
              <a:rPr lang="zh-CN" altLang="zh-CN" b="1" dirty="0"/>
              <a:t>（</a:t>
            </a:r>
            <a:r>
              <a:rPr lang="en-US" altLang="zh-CN" b="1" dirty="0"/>
              <a:t>2</a:t>
            </a:r>
            <a:r>
              <a:rPr lang="zh-CN" altLang="zh-CN" b="1" dirty="0"/>
              <a:t>）设计程序界面</a:t>
            </a:r>
            <a:r>
              <a:rPr lang="zh-CN" altLang="zh-CN" b="1" dirty="0" smtClean="0"/>
              <a:t>。</a:t>
            </a:r>
            <a:endParaRPr lang="en-US" altLang="zh-CN" b="1" dirty="0" smtClean="0"/>
          </a:p>
          <a:p>
            <a:pPr indent="446405" latinLnBrk="1"/>
            <a:r>
              <a:rPr lang="zh-CN" altLang="zh-CN" dirty="0" smtClean="0"/>
              <a:t>程序</a:t>
            </a:r>
            <a:r>
              <a:rPr lang="zh-CN" altLang="zh-CN" dirty="0"/>
              <a:t>界面与【例</a:t>
            </a:r>
            <a:r>
              <a:rPr lang="en-US" altLang="zh-CN" dirty="0"/>
              <a:t>9.3</a:t>
            </a:r>
            <a:r>
              <a:rPr lang="zh-CN" altLang="zh-CN" dirty="0"/>
              <a:t>】的差不多，如图</a:t>
            </a:r>
            <a:r>
              <a:rPr lang="en-US" altLang="zh-CN" dirty="0"/>
              <a:t>9.32</a:t>
            </a:r>
            <a:r>
              <a:rPr lang="zh-CN" altLang="zh-CN" dirty="0"/>
              <a:t>所示，区别在于：更改窗体标题为“访问</a:t>
            </a:r>
            <a:r>
              <a:rPr lang="en-US" altLang="zh-CN" dirty="0"/>
              <a:t>MySQL</a:t>
            </a:r>
            <a:r>
              <a:rPr lang="zh-CN" altLang="zh-CN" dirty="0"/>
              <a:t>数据库”，将界面尺寸适当放大，并对</a:t>
            </a:r>
            <a:r>
              <a:rPr lang="en-US" altLang="zh-CN" dirty="0" err="1"/>
              <a:t>DataGridView</a:t>
            </a:r>
            <a:r>
              <a:rPr lang="zh-CN" altLang="zh-CN" dirty="0"/>
              <a:t>进行一些必要的设置以改善数据的显示外观，设置方法参见</a:t>
            </a:r>
            <a:r>
              <a:rPr lang="en-US" altLang="zh-CN" dirty="0"/>
              <a:t>9.6.2</a:t>
            </a:r>
            <a:r>
              <a:rPr lang="zh-CN" altLang="zh-CN" dirty="0"/>
              <a:t>节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pic>
        <p:nvPicPr>
          <p:cNvPr id="48130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349" y="2350681"/>
            <a:ext cx="4008474" cy="2839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MySQL</a:t>
            </a:r>
            <a:r>
              <a:rPr lang="zh-CN" altLang="zh-CN" sz="2800" b="1" dirty="0"/>
              <a:t>数据库访问示例</a:t>
            </a:r>
            <a:endParaRPr lang="zh-CN" altLang="zh-CN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978195" y="1339702"/>
            <a:ext cx="101115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b="1" dirty="0"/>
              <a:t>（</a:t>
            </a:r>
            <a:r>
              <a:rPr lang="en-US" altLang="zh-CN" b="1" dirty="0"/>
              <a:t>3</a:t>
            </a:r>
            <a:r>
              <a:rPr lang="zh-CN" altLang="zh-CN" b="1" dirty="0"/>
              <a:t>）编写代码。</a:t>
            </a:r>
            <a:endParaRPr lang="zh-CN" altLang="zh-CN" b="1" dirty="0"/>
          </a:p>
          <a:p>
            <a:pPr indent="446405"/>
            <a:r>
              <a:rPr lang="zh-CN" altLang="zh-CN" dirty="0">
                <a:hlinkClick r:id="rId1" action="ppaction://hlinkfile"/>
              </a:rPr>
              <a:t>程序的完整</a:t>
            </a:r>
            <a:r>
              <a:rPr lang="zh-CN" altLang="zh-CN" dirty="0" smtClean="0">
                <a:hlinkClick r:id="rId1" action="ppaction://hlinkfile"/>
              </a:rPr>
              <a:t>源代码</a:t>
            </a:r>
            <a:r>
              <a:rPr lang="zh-CN" altLang="en-US" dirty="0" smtClean="0">
                <a:hlinkClick r:id="rId1" action="ppaction://hlinkfile"/>
              </a:rPr>
              <a:t>。</a:t>
            </a:r>
            <a:endParaRPr lang="zh-CN" altLang="zh-CN" dirty="0"/>
          </a:p>
          <a:p>
            <a:pPr indent="446405" latinLnBrk="1"/>
            <a:r>
              <a:rPr lang="zh-CN" altLang="zh-CN" dirty="0"/>
              <a:t>对比【例</a:t>
            </a:r>
            <a:r>
              <a:rPr lang="en-US" altLang="zh-CN" dirty="0"/>
              <a:t>9.3</a:t>
            </a:r>
            <a:r>
              <a:rPr lang="zh-CN" altLang="zh-CN" dirty="0"/>
              <a:t>】的程序，读者会发现，访问</a:t>
            </a:r>
            <a:r>
              <a:rPr lang="en-US" altLang="zh-CN" dirty="0"/>
              <a:t>MySQL</a:t>
            </a:r>
            <a:r>
              <a:rPr lang="zh-CN" altLang="zh-CN" dirty="0"/>
              <a:t>与访问</a:t>
            </a:r>
            <a:r>
              <a:rPr lang="en-US" altLang="zh-CN" dirty="0"/>
              <a:t>SQL Server</a:t>
            </a:r>
            <a:r>
              <a:rPr lang="zh-CN" altLang="zh-CN" dirty="0"/>
              <a:t>的程序之间的差别主要体现在以下两点。</a:t>
            </a:r>
            <a:endParaRPr lang="zh-CN" altLang="zh-CN" dirty="0"/>
          </a:p>
          <a:p>
            <a:pPr indent="446405" latinLnBrk="1"/>
            <a:r>
              <a:rPr lang="zh-CN" altLang="zh-CN" dirty="0"/>
              <a:t>① 连接字符串不同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1593934" y="2817030"/>
            <a:ext cx="9219378" cy="1694319"/>
          </a:xfrm>
          <a:prstGeom prst="roundRect">
            <a:avLst>
              <a:gd name="adj" fmla="val 7902"/>
            </a:avLst>
          </a:prstGeom>
          <a:solidFill>
            <a:srgbClr val="EDD0D0"/>
          </a:solidFill>
        </p:spPr>
        <p:txBody>
          <a:bodyPr wrap="square">
            <a:spAutoFit/>
          </a:bodyPr>
          <a:lstStyle/>
          <a:p>
            <a:r>
              <a:rPr lang="en-AU" altLang="zh-CN" sz="1600" dirty="0"/>
              <a:t>//SQL Server</a:t>
            </a:r>
            <a:r>
              <a:rPr lang="zh-CN" altLang="zh-CN" sz="1600" dirty="0"/>
              <a:t>连接字符串</a:t>
            </a:r>
            <a:endParaRPr lang="zh-CN" altLang="zh-CN" sz="1600" dirty="0"/>
          </a:p>
          <a:p>
            <a:r>
              <a:rPr lang="en-AU" altLang="zh-CN" sz="1600" dirty="0"/>
              <a:t>string </a:t>
            </a:r>
            <a:r>
              <a:rPr lang="en-AU" altLang="zh-CN" sz="1600" dirty="0" err="1"/>
              <a:t>strcon</a:t>
            </a:r>
            <a:r>
              <a:rPr lang="en-AU" altLang="zh-CN" sz="1600" dirty="0"/>
              <a:t> = @"Data Source=(</a:t>
            </a:r>
            <a:r>
              <a:rPr lang="en-AU" altLang="zh-CN" sz="1600" dirty="0" err="1"/>
              <a:t>localdb</a:t>
            </a:r>
            <a:r>
              <a:rPr lang="en-AU" altLang="zh-CN" sz="1600" dirty="0"/>
              <a:t>)\</a:t>
            </a:r>
            <a:r>
              <a:rPr lang="en-AU" altLang="zh-CN" sz="1600" dirty="0" err="1"/>
              <a:t>MSSQLLocalDB;Initial</a:t>
            </a:r>
            <a:r>
              <a:rPr lang="en-AU" altLang="zh-CN" sz="1600" dirty="0"/>
              <a:t> </a:t>
            </a:r>
            <a:r>
              <a:rPr lang="en-AU" altLang="zh-CN" sz="1600" dirty="0" err="1"/>
              <a:t>Catalog</a:t>
            </a:r>
            <a:r>
              <a:rPr lang="en-AU" altLang="zh-CN" sz="1600" dirty="0"/>
              <a:t>=</a:t>
            </a:r>
            <a:r>
              <a:rPr lang="en-AU" altLang="zh-CN" sz="1600" dirty="0" err="1"/>
              <a:t>XSCJDB;Integrated</a:t>
            </a:r>
            <a:r>
              <a:rPr lang="en-AU" altLang="zh-CN" sz="1600" dirty="0"/>
              <a:t> Security=True";</a:t>
            </a:r>
            <a:endParaRPr lang="zh-CN" altLang="zh-CN" sz="1600" dirty="0"/>
          </a:p>
          <a:p>
            <a:r>
              <a:rPr lang="en-AU" altLang="zh-CN" sz="1600" dirty="0"/>
              <a:t>//MySQL</a:t>
            </a:r>
            <a:r>
              <a:rPr lang="zh-CN" altLang="zh-CN" sz="1600" dirty="0"/>
              <a:t>连接字符串</a:t>
            </a:r>
            <a:endParaRPr lang="zh-CN" altLang="zh-CN" sz="1600" dirty="0"/>
          </a:p>
          <a:p>
            <a:r>
              <a:rPr lang="en-US" altLang="zh-CN" sz="1600" dirty="0"/>
              <a:t>string </a:t>
            </a:r>
            <a:r>
              <a:rPr lang="en-US" altLang="zh-CN" sz="1600" dirty="0" err="1"/>
              <a:t>strcon</a:t>
            </a:r>
            <a:r>
              <a:rPr lang="en-US" altLang="zh-CN" sz="1600" dirty="0"/>
              <a:t> = @"server=</a:t>
            </a:r>
            <a:r>
              <a:rPr lang="en-US" altLang="zh-CN" sz="1600" dirty="0" err="1"/>
              <a:t>localhost;User</a:t>
            </a:r>
            <a:r>
              <a:rPr lang="en-US" altLang="zh-CN" sz="1600" dirty="0"/>
              <a:t> Id=</a:t>
            </a:r>
            <a:r>
              <a:rPr lang="en-US" altLang="zh-CN" sz="1600" dirty="0" err="1"/>
              <a:t>root;password</a:t>
            </a:r>
            <a:r>
              <a:rPr lang="en-US" altLang="zh-CN" sz="1600" dirty="0"/>
              <a:t>=njnu123456;database=</a:t>
            </a:r>
            <a:r>
              <a:rPr lang="en-US" altLang="zh-CN" sz="1600" dirty="0" err="1"/>
              <a:t>XSCJDB;Character</a:t>
            </a:r>
            <a:r>
              <a:rPr lang="en-US" altLang="zh-CN" sz="1600" dirty="0"/>
              <a:t> Set=utf8";</a:t>
            </a:r>
            <a:endParaRPr lang="zh-CN" altLang="zh-CN" sz="1600" dirty="0"/>
          </a:p>
        </p:txBody>
      </p:sp>
      <p:sp>
        <p:nvSpPr>
          <p:cNvPr id="5" name="矩形 4"/>
          <p:cNvSpPr/>
          <p:nvPr/>
        </p:nvSpPr>
        <p:spPr>
          <a:xfrm>
            <a:off x="1516911" y="4542120"/>
            <a:ext cx="100087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② 所用的数据库访问类不同（如上代码中的加黑处），各个类的功能及差别简要地列于表</a:t>
            </a:r>
            <a:r>
              <a:rPr lang="en-AU" altLang="zh-CN" dirty="0"/>
              <a:t>9.14</a:t>
            </a:r>
            <a:r>
              <a:rPr lang="zh-CN" altLang="zh-CN" dirty="0"/>
              <a:t>中。</a:t>
            </a:r>
            <a:endParaRPr lang="zh-CN" alt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2740227" y="5012215"/>
          <a:ext cx="6587498" cy="1292892"/>
        </p:xfrm>
        <a:graphic>
          <a:graphicData uri="http://schemas.openxmlformats.org/drawingml/2006/table">
            <a:tbl>
              <a:tblPr firstRow="1" bandRow="1" bandCol="1"/>
              <a:tblGrid>
                <a:gridCol w="1961964"/>
                <a:gridCol w="2276419"/>
                <a:gridCol w="2349115"/>
              </a:tblGrid>
              <a:tr h="323223"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功</a:t>
                      </a: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    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能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MySQL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类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indent="269875" algn="ctr">
                        <a:spcAft>
                          <a:spcPts val="0"/>
                        </a:spcAft>
                      </a:pPr>
                      <a:r>
                        <a:rPr lang="en-US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SQL Server</a:t>
                      </a:r>
                      <a:r>
                        <a:rPr lang="zh-CN" sz="1400" kern="1050" dirty="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类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323223">
                <a:tc>
                  <a:txBody>
                    <a:bodyPr/>
                    <a:lstStyle/>
                    <a:p>
                      <a:pPr indent="95250" algn="l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数据适配器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95250" algn="l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MySqlDataAdapter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95250" algn="l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SqlDataAdapter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223">
                <a:tc>
                  <a:txBody>
                    <a:bodyPr/>
                    <a:lstStyle/>
                    <a:p>
                      <a:pPr indent="95250" algn="l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数据库连接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95250" algn="l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MySqlConnection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95250" algn="l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SqlConnection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223">
                <a:tc>
                  <a:txBody>
                    <a:bodyPr/>
                    <a:lstStyle/>
                    <a:p>
                      <a:pPr indent="95250" algn="l">
                        <a:spcAft>
                          <a:spcPts val="0"/>
                        </a:spcAft>
                      </a:pPr>
                      <a:r>
                        <a:rPr lang="zh-CN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数据操作命令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95250" algn="l">
                        <a:spcAft>
                          <a:spcPts val="0"/>
                        </a:spcAft>
                      </a:pPr>
                      <a:r>
                        <a:rPr lang="en-US" sz="1400" kern="1050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MySqlCommand</a:t>
                      </a:r>
                      <a:endParaRPr lang="zh-CN" sz="1400" kern="105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95250" algn="l">
                        <a:spcAft>
                          <a:spcPts val="0"/>
                        </a:spcAft>
                      </a:pPr>
                      <a:r>
                        <a:rPr lang="en-US" sz="1400" kern="1050" dirty="0" err="1">
                          <a:effectLst/>
                          <a:latin typeface="Times New Roman" panose="02020603050405020304"/>
                          <a:ea typeface="宋体" panose="02010600030101010101" pitchFamily="2" charset="-122"/>
                        </a:rPr>
                        <a:t>SqlCommand</a:t>
                      </a:r>
                      <a:endParaRPr lang="zh-CN" sz="1400" kern="1050" dirty="0">
                        <a:effectLst/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MySQL</a:t>
            </a:r>
            <a:r>
              <a:rPr lang="zh-CN" altLang="zh-CN" sz="2800" b="1" dirty="0"/>
              <a:t>数据库访问示例</a:t>
            </a:r>
            <a:endParaRPr lang="zh-CN" altLang="zh-CN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116419" y="1477926"/>
            <a:ext cx="98670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6405"/>
            <a:r>
              <a:rPr lang="zh-CN" altLang="zh-CN" dirty="0"/>
              <a:t>程序运行效果如图</a:t>
            </a:r>
            <a:r>
              <a:rPr lang="en-US" altLang="zh-CN" dirty="0"/>
              <a:t>9.33</a:t>
            </a:r>
            <a:r>
              <a:rPr lang="zh-CN" altLang="zh-CN" dirty="0"/>
              <a:t>所示。</a:t>
            </a:r>
            <a:endParaRPr lang="zh-CN" altLang="zh-CN" dirty="0"/>
          </a:p>
          <a:p>
            <a:pPr indent="446405"/>
            <a:r>
              <a:rPr lang="zh-CN" altLang="zh-CN" dirty="0"/>
              <a:t>同样在“输入学生信息”表单中填写一条新的学生记录，单击【添加】按钮，如图</a:t>
            </a:r>
            <a:r>
              <a:rPr lang="en-US" altLang="zh-CN" dirty="0"/>
              <a:t>9.34</a:t>
            </a:r>
            <a:r>
              <a:rPr lang="zh-CN" altLang="zh-CN" dirty="0"/>
              <a:t>所示，消息框提示“插入成功！”</a:t>
            </a:r>
            <a:endParaRPr lang="zh-CN" altLang="en-US" dirty="0"/>
          </a:p>
        </p:txBody>
      </p:sp>
      <p:pic>
        <p:nvPicPr>
          <p:cNvPr id="50177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626" y="2466529"/>
            <a:ext cx="3833001" cy="2544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78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926" y="2466529"/>
            <a:ext cx="3848459" cy="2544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 dir="u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/>
          <p:cNvSpPr txBox="1"/>
          <p:nvPr/>
        </p:nvSpPr>
        <p:spPr>
          <a:xfrm>
            <a:off x="512007" y="356627"/>
            <a:ext cx="10737240" cy="47136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zh-CN" sz="2800" b="1" dirty="0"/>
              <a:t>MySQL</a:t>
            </a:r>
            <a:r>
              <a:rPr lang="zh-CN" altLang="zh-CN" sz="2800" b="1" dirty="0"/>
              <a:t>数据库访问示例</a:t>
            </a:r>
            <a:endParaRPr lang="zh-CN" altLang="zh-CN" sz="2800" b="1" dirty="0"/>
          </a:p>
        </p:txBody>
      </p:sp>
      <p:sp>
        <p:nvSpPr>
          <p:cNvPr id="3" name="矩形 2"/>
          <p:cNvSpPr/>
          <p:nvPr/>
        </p:nvSpPr>
        <p:spPr>
          <a:xfrm>
            <a:off x="1155404" y="1372728"/>
            <a:ext cx="9317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zh-CN" altLang="zh-CN" dirty="0"/>
              <a:t>单击【刷新】按钮，可在</a:t>
            </a:r>
            <a:r>
              <a:rPr lang="en-US" altLang="zh-CN" dirty="0" err="1"/>
              <a:t>DataGridView</a:t>
            </a:r>
            <a:r>
              <a:rPr lang="zh-CN" altLang="zh-CN" dirty="0"/>
              <a:t>控件中看到刚添加的新记录，如图</a:t>
            </a:r>
            <a:r>
              <a:rPr lang="en-US" altLang="zh-CN" dirty="0"/>
              <a:t>9.35</a:t>
            </a:r>
            <a:r>
              <a:rPr lang="zh-CN" altLang="zh-CN" dirty="0"/>
              <a:t>所示。</a:t>
            </a:r>
            <a:endParaRPr lang="zh-CN" altLang="zh-CN" dirty="0"/>
          </a:p>
        </p:txBody>
      </p:sp>
      <p:pic>
        <p:nvPicPr>
          <p:cNvPr id="51202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345" y="1884031"/>
            <a:ext cx="5008563" cy="3308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0">
        <p14:shred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p="http://schemas.openxmlformats.org/presentationml/2006/main">
  <p:tag name="ISPRING_ULTRA_SCORM_COURSE_ID" val="BAD49515-C54E-40A8-934E-0FE6E8DEECDE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DmNqko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A5japKJGX/Cx0DAAA2DAAAJwAAAHVuaXZlcnNhbC9mbGFzaF9wdWJsaXNoaW5nX3NldHRpbmdzLnhtbNVW3W7aMBS+5yksT70sabt261CgqgpoVVtAhWnrVWViQ6z6J4ttKL3a0+zB9iQ7joGC2nXpD9ImFBEfn/OdX39xfHQrBZqw3HCt6ni3uoMRU4mmXI3r+MugvX2IkbFEUSK0YnWsNEZHjUqcuaHgJu0za0HVIIBRppbZOk6tzWpRNJ1Oq9xkud/VwlnAN9VEyyjLmWHKsjzKBJnBn51lzOA5QgkAeKRWc7NGpYJQHJAuNHWCIU4hcsV9UkS0BTEpjoLakCQ341w7RU+00DnKx8M6fnd47H8LnQDV5JIpXxPTAKEX2xqhlPsoiOjzO4ZSxscphLu3j9GUU5sWr5HXj6OHKAV2SJ14lBMNNVB2Di+ZJZRYEpbBn2W31iwEQURnikieDGAH+fzruDm4/nzVa12en3bOrgfd7vngtBeCKGyidZw4WncUQ0Da5Qlb+omJtSRJIW6wGRFhWBytihZqI63WgvNrNNQCal9YwRjJIaMdItlKN/o3XLVBcxejESQiZnV8nHMiMOKWCJ4sjY0bGstt0fX2qiYCLBhPhi76+N59qE6Sktyw1bAWO8bXPGl81U5QNNMOCX7DkNUI8ncS3lKGVpuDRrmWhRTGxyIjOHiccDZl9Kio6RzwT46uwIV0YAmzmglmg4fvjt+hIRvpHHAZmcBkg5ybgF99FnBGjLkHJYsYt/rnp83W9Wmn2fq25RMkdEJU8kxwaDiTmd0IPpkhpe3CDsqREGdY0RTKabFXJrfqy9tguHQitPmtm7ECvcGWbMbLcxrz1whKu03JpDiI/nAV0HAEObQkYMJGAnTBlWNlAROikFZihkgCtGb8sZ5w7QxIwgEO0OblEQZ7xFWxGgO1gcecsrwU5M7u3vv9gw8fDz/VqtGvHz+3nzSaE35PEO8uMP7Jk5S/pP2HbBhHnqUfJ22bu3+Ts69a/TJl7XTLaHXPymhdho9Cb+WDUCoEIJFxOBRAI4JLbhl9y5F4QVtf9S0OM7GZtm4w59eM8n+Tclgtr3Vr97g4evSi6XckV1xCITyFLW+njYP9HbgZPrpVqQDa+l2/UfkNUEsDBBQAAgAIADmNqkqJxK+4sgIAAFUKAAAhAAAAdW5pdmVyc2FsL2ZsYXNoX3NraW5fc2V0dGluZ3MueG1slVZtb9sgEP6+XxFl3+vuNZ1EI7VpJlXq1mqt+h3bFxsFgwU4Xf79OMAxTuzGy6lSeO55uOO4IyV6y8Tyw2xGMsmlegZjmCg0Ii02Y/n1PG2MkeIik8KAMBdCqory+fLjT/chiWOeU8kdqKmaDc2gC7NwnymSEOPbAm1MkMmqpmL/IAt5kdJsWyjZiPxsauW+BsWZ2Frm5Y/Faj0agDNt7g1UvZzWV2jTJLUCrQFT+r5GO6viNAXeRrp0n4maLtT7pz+S7ZhmxsluPqGNyWpaQL/IVzdo43xhd+/fygLtfYGBv8ZSv3xGG6VyugfV3/zuK9qoQtZN/T89UitZYEH7mvcv8aDhkuZ2/DCrS7SzAjwQBjp7C6E87qx3ESl8jeee4LgqyZ+wrkcPAl56ymG5oVwDSdqld+pSvj02xg7IgRBDHenJZv1EGw1Lo5rA6rCO9wfemMgjUgA6xqvkTQUrn3BE7OMdf7W6dW9FnN8BixJUsAtglGEHdszftq4nzAjsmM+c5fAo+P6EfuzxmvaOb2m4zaj8XturvvWCoHbZ1qtdtV6M9ICTq6PQAWg5lcxhqTGdF1YB3hpJHOZTSk5yIoLuWEENk+IX8tK9O4wmyZEjtNpwYxHDDIehfnM52lc6vi+3ntCO/lehO5xfz4x9xK/n1BialZX9VdLzWdDZKbGFmSfDCnwmLR3UvdjISONij4kqqragXqTkU8MIaUBP3V760RqjkySqAUmGq0zCJkPlF02VglrbW2PQtk0f87ySFSW3f+aVwRvkfcGI0ytNabcTlB26MgJCCwBVWdn2rF94T9VwwzjsoJ38CHAHHjsZ0bZHx9rtxjzAxsQNF5BJHRkeiq5TYl7fMSB4tXkNK7xnQtcbmmp3tN7gn3uW29cMmy8meSA0U29r6z8togXx38l/UEsDBBQAAgAIADmNqkpGdqD88gIAAEcLAAAmAAAAdW5pdmVyc2FsL2h0bWxfcHVibGlzaGluZ19zZXR0aW5ncy54bWzNVt1O2zAUvu9TWJ64pAHGNlalRYiCQGO0op02rtBp7DYWjp3ZTku52tPswfYkO47b0grWBUSnqYoaH5/znT+fL44P7zJJxtxYoVWT7tZ3KOEq0UyoUZN+6Z9uH1BiHSgGUivepEpTctiqxXkxkMKmPe4cqlqCMMo2ctekqXN5I4omk0ld2Nz4XS0Lh/i2nugsyg23XDluolzCFP/cNOeWzhAqAOCTaTUza9VqhMQB6bNmheREMIxcCZ8UyDOXSRoFrQEktyOjC8WOtdSGmNGgSd8cHPnfXCcgtUXGlS+JbaHQi10DGBM+CJA9cc9JysUoxWj39imZCObS8jXy+nH0GKXEDpmDRznWWALlZvAZd8DAQVgGf47fOTsXBBGbKshE0scd4tNv0nb/5uy6e3J1cX756abf6Vz0z7shiNImWsWJo1VHMQakC5PwhZ8YnIMkxbjRZgjS8jhaFs3VhlqtBOfXZKAllr60omSIkcppkx4ZAZIS4UCKZLHrwIy4OxUSc/C2u/WhcvQBMOSbpGAsX3Y037G+iknrqy4kI1NdECluOXGaYEZFhm8pJ8vlJkOjs1IqwTpipWCcjAWfcHZYVmkG+CdH1+giK9ASD18uuQsevhfingz4UBvE5TDGo4pyYQN+/VnAOVj7AArzGLd6F+ftk5vzy/bJty2fILAxqOSZ4NhCnuVuI/gwJUq7uR2WI4HC8rIpTLByr0pu9Ze3wYqskKHNr92MJegNtmQzXp7TmL9GUNltCuNyEP1wldA4ggJbEjBxI8FxF6rgVQETUEQrOSWQIFFZP9ZjoQuLkjDAAdq+PMJgT4QqVyP8cqBHw7ipBLmzu/d2/937DwcfG/Xo14+f22uNZhTeleDdBQ4/XkviCyJ/zIZx5LnzaRp2pvhXLHx90qtSqMtOFa3OpypaV4Hmu0sUXykEpIVROOZIDFJkwnH2mk1+QaPWfy9DG1+pURvMYu1x+3+TCKvF9WjlPhRHT17Yaihfvfy2ar8BUEsDBBQAAgAIADmNqkpF+P6SmAEAAB8GAAAfAAAAdW5pdmVyc2FsL2h0bWxfc2tpbl9zZXR0aW5ncy5qc42UTW/CMAyG7/yKKrtOiH122w0NJk3iMGncph3SYkpFmlRJ2tEh/vvq8NEmTQfxhb48fR27sreDoD4kJsFLsDW/zfOH/Ww0QE3LAq5tnfXoGepEsXQB8zQDlnIgDlIeXz3Ju4bwGRNuTKPqE21Vy48I/GdJmWrjucdCejTl0Uqf4Y8H3PjAX6u0Q1n7klp9jgqtBR/GgmvgesiFzKhhyNWbOe0KHViUIM+gSxqDZRqa00c2jg8hRpuLRZZTXs1EIoYRjdeJFAVf9OVfVTnI+ouv98DoOXydWnYsVfpdQ+Ymnj5h9JO5BKXgkPdxiuGFGY2AtXxH5vyDWsbdghy6TFWqj/T4BqNN5zSBTpeexhg2xmuvTjdDjC6nYaP3xN0thkUwWoHsWE3uMSxQ5EV+wQfMpUiwIx202/MTygRdpDw5pB5heDm8LNr2da8p1Fx/QqwREs4IrTwTmfVtjgvGXnsHVzlZZ76ZZz6R+8T+ZeWKzRay7qPdRYLPXwGhWtN4ldX7oV6OdSOoXIOcC8HqAr7PXdXNNdj9AVBLAwQUAAIACAA5japKPTwv0cEAAADlAQAAGgAAAHVuaXZlcnNhbC9pMThuX3ByZXNldHMueG1snZGxCsIwEIb3PkW43cRupSR1E9wcdJaaphppLyWXWh/flIp0kYBDIP/xfT8kJ3evvmNP48k6VJDzLTCD2jUWbwrOp/2mAEahxqbuHBoF6IDtqkzavMCjN2QCsViBpOAewlAKMU0TtzT42ECuG0MsJq5dL+LpHYrZFMOiwuKW9i/7M4MqyxiT19F24YBVvMe0IIy8VjA7F43cYutA/AIakwBMqsFQAmh9AngMCcCPK0CK75vnpEcK8aNikGK1nip7A1BLAwQUAAIACAA5japKDNK2rG4AAABuAAAAHAAAAHVuaXZlcnNhbC9sb2NhbF9zZXR0aW5ncy54bWyzsa/IzVEoSy0qzszPs1Uy1DNQUkjNS85PycxLt1UKDXHTtVBSKC5JzEtJzMnPS7VVystXUrC347LJyU9OzAlOLSkBKixWKMhJrEwtCknNBTJKUv0Sc4Eqn7aueNm8QkFX4cn+dc+m7FTSt+MCAFBLAwQUAAIACABElFdHI7RO+/sCAACwCAAAFAAAAHVuaXZlcnNhbC9wbGF5ZXIueG1srVXfT9swEH4u0v6HyO/YLR0DqgTEkNAexoTUse2tMombeE3izHYI5a/f2c7vpWxIe2iVnO/77nz33cW/es5S74lJxUUeoAWeI4/loYh4Hgfo4evt8Tm6unx35Bcp3TPp8ShAZc4NgKbIi5gKJS80gO+pTgLUM2BgRl4huZBc74H7FLjbSCdL9O5oBi65ClCidbEipKoqzBUg8liJtDQkCociI4VkiuWaSeLSQF6DXem/o+GXiZzofcFUD1notweuSVqOZ8UHJNUSCxmTk/l8QX7cfV6HCcvoMc+VpnnIkAeVnNlSPtJwdyeiMmXK2Ga+S3LNtDZJWNvM1yu+OM89JcMAOYdNxpSiMVM4zWNEHJZMgP1tSlVS86gBreFVO17zWr+Ned80brZzpHMuyseUqwSO+pDOOgn0yTCqn9nrWgU9NAq6NUzIk+xXySWL7Ou3VozzBXIBW8XZPLGqQjiAp1saaiH3NwADFdUdxG3TsGsatqCWA7fR1x0Fam67ZVSXkjWlmvlPPGLiC5WSGllcalkyn4yMNZYMwT5xV66b1DXET3SWnv5Db4zfqDU/1WudsYD/0ZhPQNTWhOcRe77l4KNZBjXVDIptbFgXKTYxu5xU+Zj1dD0wuRzrpsBFPE1lzGAMI6op6ezkEJRJqsAlLOUI2zs4CE54nKTw05MM49ODNBmVu0mG3sFBcCrC3QS0NbdlJOM6jsTUKsgnE+vED0ulRcZfrDwHe0avrA5fG7nm6Lrg7cHZ/I9RHMRoBnOLJlaXeertq+bw3sypVp3PpnCWgVphHpguC+fVzEJZjHwitqVlqm/6OTX7sAcd5Tw1HdNc30HvolrzF+ZVPDJfusXS1CRhRjMB+nC+7DFAP2G7DMJb06GIW5E3dcCY2Df3byvabPm6da7rhzrsQw2fOKscxs3UR1BHLEWZR6Me4qL7iKgUdtq1ZNRL2RZutDgBkYoiQO/hob7zxelFd+WzxUWDtXndu8Aulzes9DrhTkGk1nV7Eb/eDfD4G1BLAwQUAAIACAA5japKNdvZrWgBAADzAgAAKQAAAHVuaXZlcnNhbC9za2luX2N1c3RvbWl6YXRpb25fc2V0dGluZ3MueG1sjVLbahsxEH3PV4j8gCWNbgtbg67FkIdCE/K89aphiaMtK4WEoo+vNq1x3Lq0mqeZc+YMMzp9fpySfc5lfpq+D2Wa0+dYypQe8vYKoX4/H+bl0xJzLHlzqtxPaZxfdunrvNZaNZchjcMy2hXNW4zC20NKauVUy5hhFEnmqVfIeW4b1oHrwDbMUWL7zW8SP3WXuI+pXFbtN2fonw27lONSdmmMr1s4Z7+Hzjf4uAzj1Hh5K9ga9Ti1OrYGYoRL7ivVACCQ5Y44XKXspCbIY8YxVKMoUECEc9KJSiTl0LLQiabCfCcQk4xRV6mnrRtpbRy1VUJHiG7TvOpsDcFIjBEhBJirXEAwGDU2NA0Naj0gODAgqjaaKEDBBhNY9c4Ly5GiXmBcmTGA8em4p+3en+tU/e91juf8h+DFL7iIrt7aXDBXv39elka+jU/fDkOJ6MuQ4278cB3ubm6uf3nyzb9HxmrUtvFfff0DUEsDBBQAAgAIADmNqkrRO6BVfQEAAGUXAAAXAAAAdW5pdmVyc2FsL3VuaXZlcnNhbC5wbmfrDPBz5+WS4mJgYOD19HAJYmBg6WFgYM7nYAOK7Fd05AVSjMVB7k4M687JvARyWNIdfR0ZGDb2c/9JZAXyOQs8IosZGPgOgzDj8fwVKQwMYr88XRxDKuLe3jZctTpAwi3wuf0+E7MwpSWcSwSDft7jfHJv90HBI18Prvr3mMXMQrZ+2/vfG9e93qhz+vbbMmagmQ+4a3+dz3BczPn3rr/BrW1vvyQDBRn23c9wnr+3+eLjjxa1HED+gdIety98buuvv/7CCJK/bhx10eRfsLU1E5BTYLtY1PezzXw5kNSOeRe7lm1mBitSlQCJCDQJgniKo5xRzihnlDPKGeWMckY5o5xRzihnlDPKGeWMckY5o5xRzihnlDPKGRYcw7Ofa6pAjAdVbtqzrpXa2sLHin/vQxorfvx/W651LQN0kNnkG59b8vfff78ogkTu529ZeL6u6eKNzz9tpqVa/gUNRTe8N466kOG037qvPj5oxSfV7wxJIKWern4u65wSmgBQSwMEFAACAAgAOY2qSiGCv4RKAAAAawAAABsAAAB1bml2ZXJzYWwvdW5pdmVyc2FsLnBuZy54bWyzsa/IzVEoSy0qzszPs1Uy1DNQsrfj5bIpKEoty0wtV6gAigEFIUBJoRLINUJwyzNTSjJAKkwMEIIZqZnpGSW2ShampnBBfaCZAFBLAQIAABQAAgAIADmNqkoVDq0oZAQAAAcRAAAdAAAAAAAAAAEAAAAAAAAAAAB1bml2ZXJzYWwvY29tbW9uX21lc3NhZ2VzLmxuZ1BLAQIAABQAAgAIADmNqkokZf8LHQMAADYMAAAnAAAAAAAAAAEAAAAAAJ8EAAB1bml2ZXJzYWwvZmxhc2hfcHVibGlzaGluZ19zZXR0aW5ncy54bWxQSwECAAAUAAIACAA5japKicSvuLICAABVCgAAIQAAAAAAAAABAAAAAAABCAAAdW5pdmVyc2FsL2ZsYXNoX3NraW5fc2V0dGluZ3MueG1sUEsBAgAAFAACAAgAOY2qSkZ2oPzyAgAARwsAACYAAAAAAAAAAQAAAAAA8goAAHVuaXZlcnNhbC9odG1sX3B1Ymxpc2hpbmdfc2V0dGluZ3MueG1sUEsBAgAAFAACAAgAOY2qSkX4/pKYAQAAHwYAAB8AAAAAAAAAAQAAAAAAKA4AAHVuaXZlcnNhbC9odG1sX3NraW5fc2V0dGluZ3MuanNQSwECAAAUAAIACAA5japKPTwv0cEAAADlAQAAGgAAAAAAAAABAAAAAAD9DwAAdW5pdmVyc2FsL2kxOG5fcHJlc2V0cy54bWxQSwECAAAUAAIACAA5japKDNK2rG4AAABuAAAAHAAAAAAAAAABAAAAAAD2EAAAdW5pdmVyc2FsL2xvY2FsX3NldHRpbmdzLnhtbFBLAQIAABQAAgAIAESUV0cjtE77+wIAALAIAAAUAAAAAAAAAAEAAAAAAJ4RAAB1bml2ZXJzYWwvcGxheWVyLnhtbFBLAQIAABQAAgAIADmNqko129mtaAEAAPMCAAApAAAAAAAAAAEAAAAAAMsUAAB1bml2ZXJzYWwvc2tpbl9jdXN0b21pemF0aW9uX3NldHRpbmdzLnhtbFBLAQIAABQAAgAIADmNqkrRO6BVfQEAAGUXAAAXAAAAAAAAAAAAAAAAAHoWAAB1bml2ZXJzYWwvdW5pdmVyc2FsLnBuZ1BLAQIAABQAAgAIADmNqkohgr+ESgAAAGsAAAAbAAAAAAAAAAEAAAAAACwYAAB1bml2ZXJzYWwvdW5pdmVyc2FsLnBuZy54bWxQSwUGAAAAAAsACwBJAwAArxgAAAAA"/>
  <p:tag name="ISPRING_PRESENTATION_TITLE" val="木纹小清新通用模板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Office 主题​​">
  <a:themeElements>
    <a:clrScheme name="自定义 80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6382"/>
      </a:accent1>
      <a:accent2>
        <a:srgbClr val="1F8A70"/>
      </a:accent2>
      <a:accent3>
        <a:srgbClr val="BEDB39"/>
      </a:accent3>
      <a:accent4>
        <a:srgbClr val="FFE11A"/>
      </a:accent4>
      <a:accent5>
        <a:srgbClr val="FD7400"/>
      </a:accent5>
      <a:accent6>
        <a:srgbClr val="977B2D"/>
      </a:accent6>
      <a:hlink>
        <a:srgbClr val="C00000"/>
      </a:hlink>
      <a:folHlink>
        <a:srgbClr val="00B0F0"/>
      </a:folHlink>
    </a:clrScheme>
    <a:fontScheme name="temp">
      <a:majorFont>
        <a:latin typeface="Arial"/>
        <a:ea typeface="方正启体简体"/>
        <a:cs typeface=""/>
      </a:majorFont>
      <a:minorFont>
        <a:latin typeface="Arial"/>
        <a:ea typeface="方正启体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20685</Words>
  <Application>WPS 演示</Application>
  <PresentationFormat>自定义</PresentationFormat>
  <Paragraphs>1614</Paragraphs>
  <Slides>95</Slides>
  <Notes>28</Notes>
  <HiddenSlides>0</HiddenSlides>
  <MMClips>6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15</vt:i4>
      </vt:variant>
      <vt:variant>
        <vt:lpstr>幻灯片标题</vt:lpstr>
      </vt:variant>
      <vt:variant>
        <vt:i4>95</vt:i4>
      </vt:variant>
    </vt:vector>
  </HeadingPairs>
  <TitlesOfParts>
    <vt:vector size="123" baseType="lpstr">
      <vt:lpstr>Arial</vt:lpstr>
      <vt:lpstr>宋体</vt:lpstr>
      <vt:lpstr>Wingdings</vt:lpstr>
      <vt:lpstr>Times New Roman</vt:lpstr>
      <vt:lpstr>方正启体简体</vt:lpstr>
      <vt:lpstr>Segoe Print</vt:lpstr>
      <vt:lpstr>微软雅黑</vt:lpstr>
      <vt:lpstr>Arial Unicode MS</vt:lpstr>
      <vt:lpstr>等线</vt:lpstr>
      <vt:lpstr>Times New Roman</vt:lpstr>
      <vt:lpstr>Wingdings</vt:lpstr>
      <vt:lpstr>Calibri</vt:lpstr>
      <vt:lpstr>Office 主题​​</vt:lpstr>
      <vt:lpstr>Visio.Drawing.11</vt:lpstr>
      <vt:lpstr>Visio.Drawing.11</vt:lpstr>
      <vt:lpstr>Visio.Drawing.11</vt:lpstr>
      <vt:lpstr>Visio.Drawing.11</vt:lpstr>
      <vt:lpstr>Visio.Drawing.11</vt:lpstr>
      <vt:lpstr>Visio.Drawing.11</vt:lpstr>
      <vt:lpstr>Visio.Drawing.11</vt:lpstr>
      <vt:lpstr>Visio.Drawing.11</vt:lpstr>
      <vt:lpstr>Visio.Drawing.11</vt:lpstr>
      <vt:lpstr>Visio.Drawing.11</vt:lpstr>
      <vt:lpstr>Visio.Drawing.11</vt:lpstr>
      <vt:lpstr>Visio.Drawing.11</vt:lpstr>
      <vt:lpstr>Visio.Drawing.11</vt:lpstr>
      <vt:lpstr>Visio.Drawing.11</vt:lpstr>
      <vt:lpstr>Visio.Drawing.11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木纹小清新通用模板</dc:title>
  <dc:creator>李佳宇</dc:creator>
  <cp:lastModifiedBy>renwosing</cp:lastModifiedBy>
  <cp:revision>426</cp:revision>
  <dcterms:created xsi:type="dcterms:W3CDTF">2017-05-12T01:42:00Z</dcterms:created>
  <dcterms:modified xsi:type="dcterms:W3CDTF">2020-04-24T03:03:05Z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